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30"/>
  </p:notesMasterIdLst>
  <p:sldIdLst>
    <p:sldId id="256" r:id="rId2"/>
    <p:sldId id="261" r:id="rId3"/>
    <p:sldId id="269" r:id="rId4"/>
    <p:sldId id="275" r:id="rId5"/>
    <p:sldId id="276" r:id="rId6"/>
    <p:sldId id="299" r:id="rId7"/>
    <p:sldId id="277" r:id="rId8"/>
    <p:sldId id="262" r:id="rId9"/>
    <p:sldId id="285" r:id="rId10"/>
    <p:sldId id="279" r:id="rId11"/>
    <p:sldId id="286" r:id="rId12"/>
    <p:sldId id="280" r:id="rId13"/>
    <p:sldId id="289" r:id="rId14"/>
    <p:sldId id="292" r:id="rId15"/>
    <p:sldId id="290" r:id="rId16"/>
    <p:sldId id="295" r:id="rId17"/>
    <p:sldId id="296" r:id="rId18"/>
    <p:sldId id="263" r:id="rId19"/>
    <p:sldId id="298" r:id="rId20"/>
    <p:sldId id="297" r:id="rId21"/>
    <p:sldId id="291" r:id="rId22"/>
    <p:sldId id="293" r:id="rId23"/>
    <p:sldId id="294" r:id="rId24"/>
    <p:sldId id="266" r:id="rId25"/>
    <p:sldId id="268" r:id="rId26"/>
    <p:sldId id="273" r:id="rId27"/>
    <p:sldId id="260" r:id="rId28"/>
    <p:sldId id="259" r:id="rId29"/>
  </p:sldIdLst>
  <p:sldSz cx="9144000" cy="6858000" type="screen4x3"/>
  <p:notesSz cx="6985000" cy="9271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960" y="-86"/>
      </p:cViewPr>
      <p:guideLst>
        <p:guide orient="horz" pos="2160"/>
        <p:guide pos="2880"/>
      </p:guideLst>
    </p:cSldViewPr>
  </p:slideViewPr>
  <p:notesTextViewPr>
    <p:cViewPr>
      <p:scale>
        <a:sx n="1" d="1"/>
        <a:sy n="1" d="1"/>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3550"/>
          </a:xfrm>
          <a:prstGeom prst="rect">
            <a:avLst/>
          </a:prstGeom>
        </p:spPr>
        <p:txBody>
          <a:bodyPr vert="horz" lIns="92865" tIns="46432" rIns="92865" bIns="46432" rtlCol="0"/>
          <a:lstStyle>
            <a:lvl1pPr algn="l">
              <a:defRPr sz="1200"/>
            </a:lvl1pPr>
          </a:lstStyle>
          <a:p>
            <a:endParaRPr lang="en-US"/>
          </a:p>
        </p:txBody>
      </p:sp>
      <p:sp>
        <p:nvSpPr>
          <p:cNvPr id="3" name="Date Placeholder 2"/>
          <p:cNvSpPr>
            <a:spLocks noGrp="1"/>
          </p:cNvSpPr>
          <p:nvPr>
            <p:ph type="dt" idx="1"/>
          </p:nvPr>
        </p:nvSpPr>
        <p:spPr>
          <a:xfrm>
            <a:off x="3956552" y="0"/>
            <a:ext cx="3026833" cy="463550"/>
          </a:xfrm>
          <a:prstGeom prst="rect">
            <a:avLst/>
          </a:prstGeom>
        </p:spPr>
        <p:txBody>
          <a:bodyPr vert="horz" lIns="92865" tIns="46432" rIns="92865" bIns="46432" rtlCol="0"/>
          <a:lstStyle>
            <a:lvl1pPr algn="r">
              <a:defRPr sz="1200"/>
            </a:lvl1pPr>
          </a:lstStyle>
          <a:p>
            <a:fld id="{F10CA7C7-542D-405A-BC28-D08B6A3B03B7}" type="datetimeFigureOut">
              <a:rPr lang="en-US" smtClean="0"/>
              <a:t>2/10/2016</a:t>
            </a:fld>
            <a:endParaRPr lang="en-US"/>
          </a:p>
        </p:txBody>
      </p:sp>
      <p:sp>
        <p:nvSpPr>
          <p:cNvPr id="4" name="Slide Image Placeholder 3"/>
          <p:cNvSpPr>
            <a:spLocks noGrp="1" noRot="1" noChangeAspect="1"/>
          </p:cNvSpPr>
          <p:nvPr>
            <p:ph type="sldImg" idx="2"/>
          </p:nvPr>
        </p:nvSpPr>
        <p:spPr>
          <a:xfrm>
            <a:off x="1174750" y="695325"/>
            <a:ext cx="4635500" cy="3476625"/>
          </a:xfrm>
          <a:prstGeom prst="rect">
            <a:avLst/>
          </a:prstGeom>
          <a:noFill/>
          <a:ln w="12700">
            <a:solidFill>
              <a:prstClr val="black"/>
            </a:solidFill>
          </a:ln>
        </p:spPr>
        <p:txBody>
          <a:bodyPr vert="horz" lIns="92865" tIns="46432" rIns="92865" bIns="46432" rtlCol="0" anchor="ctr"/>
          <a:lstStyle/>
          <a:p>
            <a:endParaRPr lang="en-US"/>
          </a:p>
        </p:txBody>
      </p:sp>
      <p:sp>
        <p:nvSpPr>
          <p:cNvPr id="5" name="Notes Placeholder 4"/>
          <p:cNvSpPr>
            <a:spLocks noGrp="1"/>
          </p:cNvSpPr>
          <p:nvPr>
            <p:ph type="body" sz="quarter" idx="3"/>
          </p:nvPr>
        </p:nvSpPr>
        <p:spPr>
          <a:xfrm>
            <a:off x="698500" y="4403726"/>
            <a:ext cx="5588000" cy="4171950"/>
          </a:xfrm>
          <a:prstGeom prst="rect">
            <a:avLst/>
          </a:prstGeom>
        </p:spPr>
        <p:txBody>
          <a:bodyPr vert="horz" lIns="92865" tIns="46432" rIns="92865" bIns="4643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05841"/>
            <a:ext cx="3026833" cy="463550"/>
          </a:xfrm>
          <a:prstGeom prst="rect">
            <a:avLst/>
          </a:prstGeom>
        </p:spPr>
        <p:txBody>
          <a:bodyPr vert="horz" lIns="92865" tIns="46432" rIns="92865" bIns="46432" rtlCol="0" anchor="b"/>
          <a:lstStyle>
            <a:lvl1pPr algn="l">
              <a:defRPr sz="1200"/>
            </a:lvl1pPr>
          </a:lstStyle>
          <a:p>
            <a:endParaRPr lang="en-US"/>
          </a:p>
        </p:txBody>
      </p:sp>
      <p:sp>
        <p:nvSpPr>
          <p:cNvPr id="7" name="Slide Number Placeholder 6"/>
          <p:cNvSpPr>
            <a:spLocks noGrp="1"/>
          </p:cNvSpPr>
          <p:nvPr>
            <p:ph type="sldNum" sz="quarter" idx="5"/>
          </p:nvPr>
        </p:nvSpPr>
        <p:spPr>
          <a:xfrm>
            <a:off x="3956552" y="8805841"/>
            <a:ext cx="3026833" cy="463550"/>
          </a:xfrm>
          <a:prstGeom prst="rect">
            <a:avLst/>
          </a:prstGeom>
        </p:spPr>
        <p:txBody>
          <a:bodyPr vert="horz" lIns="92865" tIns="46432" rIns="92865" bIns="46432" rtlCol="0" anchor="b"/>
          <a:lstStyle>
            <a:lvl1pPr algn="r">
              <a:defRPr sz="1200"/>
            </a:lvl1pPr>
          </a:lstStyle>
          <a:p>
            <a:fld id="{EAA8F55C-D733-408B-9742-22D3B0595C63}" type="slidenum">
              <a:rPr lang="en-US" smtClean="0"/>
              <a:t>‹#›</a:t>
            </a:fld>
            <a:endParaRPr lang="en-US"/>
          </a:p>
        </p:txBody>
      </p:sp>
    </p:spTree>
    <p:extLst>
      <p:ext uri="{BB962C8B-B14F-4D97-AF65-F5344CB8AC3E}">
        <p14:creationId xmlns:p14="http://schemas.microsoft.com/office/powerpoint/2010/main" val="1551396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7F251D8-EDAC-4E2C-9EC0-EFDE60C85E9A}" type="datetime1">
              <a:rPr lang="en-US" smtClean="0"/>
              <a:t>2/10/2016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ED2771-0C23-492E-A346-11648167F2C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013B76-B1F5-4438-8925-D985E83769F3}"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ED2771-0C23-492E-A346-11648167F2C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9ED2771-0C23-492E-A346-11648167F2C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E3024A-2F41-4C4B-9177-1BC4F3A5EBB7}"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4751013-96F3-4E3D-B470-7067E4EDD28E}" type="datetime1">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9ED2771-0C23-492E-A346-11648167F2C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C6531D52-7190-406C-A5B3-298051FB7FE6}" type="datetime1">
              <a:rPr lang="en-US" smtClean="0"/>
              <a:t>2/10/2016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9ED2771-0C23-492E-A346-11648167F2C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6C7EDFCF-1CE2-430A-89FE-C258F355D38D}" type="datetime1">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ED2771-0C23-492E-A346-11648167F2C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B88E421-E15D-458A-8950-17162CC66620}" type="datetime1">
              <a:rPr lang="en-US" smtClean="0"/>
              <a:t>2/10/2016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9ED2771-0C23-492E-A346-11648167F2C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DECFCC-2969-41BE-B09B-1B7135B68936}" type="datetime1">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9ED2771-0C23-492E-A346-11648167F2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2116F11-3A0F-410A-9120-9EB086D60823}" type="datetime1">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9ED2771-0C23-492E-A346-11648167F2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9ED2771-0C23-492E-A346-11648167F2C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E5C9298-4C93-41F0-9567-4AFD7CE4E0C9}" type="datetime1">
              <a:rPr lang="en-US" smtClean="0"/>
              <a:t>2/10/2016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9ED2771-0C23-492E-A346-11648167F2C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F4655F-78B7-4D4B-9961-A4427DFAB301}" type="datetime1">
              <a:rPr lang="en-US" smtClean="0"/>
              <a:t>2/10/2016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CC70CC1-AB26-46BE-B625-C8670E5A5223}" type="datetime1">
              <a:rPr lang="en-US" smtClean="0"/>
              <a:t>2/10/2016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9ED2771-0C23-492E-A346-11648167F2C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667000"/>
            <a:ext cx="8229600" cy="2743200"/>
          </a:xfrm>
        </p:spPr>
        <p:txBody>
          <a:bodyPr>
            <a:noAutofit/>
          </a:bodyPr>
          <a:lstStyle/>
          <a:p>
            <a:pPr>
              <a:spcBef>
                <a:spcPts val="0"/>
              </a:spcBef>
            </a:pPr>
            <a:r>
              <a:rPr lang="en-US" sz="4000" b="1" dirty="0" smtClean="0">
                <a:solidFill>
                  <a:schemeClr val="accent6">
                    <a:lumMod val="75000"/>
                  </a:schemeClr>
                </a:solidFill>
                <a:latin typeface="Georgia" panose="02040502050405020303" pitchFamily="18" charset="0"/>
              </a:rPr>
              <a:t>Working to Form a More </a:t>
            </a:r>
            <a:r>
              <a:rPr lang="en-US" sz="4000" b="1" dirty="0">
                <a:solidFill>
                  <a:schemeClr val="accent6">
                    <a:lumMod val="75000"/>
                  </a:schemeClr>
                </a:solidFill>
                <a:latin typeface="Georgia" panose="02040502050405020303" pitchFamily="18" charset="0"/>
              </a:rPr>
              <a:t>P</a:t>
            </a:r>
            <a:r>
              <a:rPr lang="en-US" sz="4000" b="1" dirty="0" smtClean="0">
                <a:solidFill>
                  <a:schemeClr val="accent6">
                    <a:lumMod val="75000"/>
                  </a:schemeClr>
                </a:solidFill>
                <a:latin typeface="Georgia" panose="02040502050405020303" pitchFamily="18" charset="0"/>
              </a:rPr>
              <a:t>erfect Union:</a:t>
            </a:r>
          </a:p>
          <a:p>
            <a:pPr>
              <a:spcBef>
                <a:spcPts val="0"/>
              </a:spcBef>
            </a:pPr>
            <a:r>
              <a:rPr lang="en-US" sz="4000" b="1" dirty="0" smtClean="0">
                <a:solidFill>
                  <a:schemeClr val="accent6">
                    <a:lumMod val="75000"/>
                  </a:schemeClr>
                </a:solidFill>
                <a:latin typeface="Georgia" panose="02040502050405020303" pitchFamily="18" charset="0"/>
              </a:rPr>
              <a:t>Honoring Women in Public </a:t>
            </a:r>
            <a:r>
              <a:rPr lang="en-US" sz="4000" b="1" dirty="0">
                <a:solidFill>
                  <a:schemeClr val="accent6">
                    <a:lumMod val="75000"/>
                  </a:schemeClr>
                </a:solidFill>
                <a:latin typeface="Georgia" panose="02040502050405020303" pitchFamily="18" charset="0"/>
              </a:rPr>
              <a:t>S</a:t>
            </a:r>
            <a:r>
              <a:rPr lang="en-US" sz="4000" b="1" dirty="0" smtClean="0">
                <a:solidFill>
                  <a:schemeClr val="accent6">
                    <a:lumMod val="75000"/>
                  </a:schemeClr>
                </a:solidFill>
                <a:latin typeface="Georgia" panose="02040502050405020303" pitchFamily="18" charset="0"/>
              </a:rPr>
              <a:t>ervice and Government</a:t>
            </a:r>
            <a:endParaRPr lang="en-US" sz="4000" b="1" dirty="0">
              <a:solidFill>
                <a:schemeClr val="accent6">
                  <a:lumMod val="75000"/>
                </a:schemeClr>
              </a:solidFill>
              <a:latin typeface="Georgia" panose="02040502050405020303" pitchFamily="18" charset="0"/>
            </a:endParaRPr>
          </a:p>
        </p:txBody>
      </p:sp>
      <p:sp>
        <p:nvSpPr>
          <p:cNvPr id="2" name="Title 1"/>
          <p:cNvSpPr>
            <a:spLocks noGrp="1"/>
          </p:cNvSpPr>
          <p:nvPr>
            <p:ph type="ctrTitle"/>
          </p:nvPr>
        </p:nvSpPr>
        <p:spPr>
          <a:xfrm>
            <a:off x="685800" y="762000"/>
            <a:ext cx="7772400" cy="914400"/>
          </a:xfrm>
        </p:spPr>
        <p:txBody>
          <a:bodyPr>
            <a:normAutofit fontScale="90000"/>
          </a:bodyPr>
          <a:lstStyle/>
          <a:p>
            <a:r>
              <a:rPr lang="en-US" sz="6000" dirty="0" smtClean="0">
                <a:solidFill>
                  <a:schemeClr val="accent6"/>
                </a:solidFill>
              </a:rPr>
              <a:t>Women’s History Month</a:t>
            </a:r>
            <a:endParaRPr lang="en-US" sz="6000" dirty="0">
              <a:solidFill>
                <a:schemeClr val="accent6"/>
              </a:solidFill>
            </a:endParaRPr>
          </a:p>
        </p:txBody>
      </p:sp>
    </p:spTree>
    <p:extLst>
      <p:ext uri="{BB962C8B-B14F-4D97-AF65-F5344CB8AC3E}">
        <p14:creationId xmlns:p14="http://schemas.microsoft.com/office/powerpoint/2010/main" val="2754425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10</a:t>
            </a:fld>
            <a:endParaRPr lang="en-US"/>
          </a:p>
        </p:txBody>
      </p:sp>
      <p:sp>
        <p:nvSpPr>
          <p:cNvPr id="4" name="Content Placeholder 3"/>
          <p:cNvSpPr>
            <a:spLocks noGrp="1"/>
          </p:cNvSpPr>
          <p:nvPr>
            <p:ph sz="quarter" idx="1"/>
          </p:nvPr>
        </p:nvSpPr>
        <p:spPr>
          <a:xfrm>
            <a:off x="3463868" y="1828800"/>
            <a:ext cx="5222932" cy="2362200"/>
          </a:xfrm>
        </p:spPr>
        <p:txBody>
          <a:bodyPr>
            <a:noAutofit/>
          </a:bodyPr>
          <a:lstStyle/>
          <a:p>
            <a:pPr marL="0" indent="0">
              <a:spcBef>
                <a:spcPts val="0"/>
              </a:spcBef>
              <a:buNone/>
            </a:pPr>
            <a:r>
              <a:rPr lang="en-US" sz="2800" dirty="0" smtClean="0"/>
              <a:t>During the </a:t>
            </a:r>
            <a:r>
              <a:rPr lang="en-US" sz="2800" dirty="0"/>
              <a:t>first </a:t>
            </a:r>
            <a:r>
              <a:rPr lang="en-US" sz="2800" dirty="0" smtClean="0"/>
              <a:t>year, Major Hobby </a:t>
            </a:r>
            <a:r>
              <a:rPr lang="en-US" sz="2800" dirty="0"/>
              <a:t>often had to fight to get resources and recognition for </a:t>
            </a:r>
            <a:r>
              <a:rPr lang="en-US" sz="2800" dirty="0" smtClean="0"/>
              <a:t>her female soldiers.  </a:t>
            </a:r>
            <a:endParaRPr lang="en-US" sz="1800" dirty="0"/>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pic>
        <p:nvPicPr>
          <p:cNvPr id="5" name="Picture 4" descr="Colonel Oveta Culp Hobby (right) talks with Auxiliary Margaret Peterson and Captain Elizabeth Gilbert at Mitchel Field, 1943. World Telegram &amp; Sun photo by Al Aumuller. Library of Congress Prints and Photographs Division. New York World-Telegram and the Sun Newspaper Photograph Collec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0200"/>
            <a:ext cx="3006668" cy="2651760"/>
          </a:xfrm>
          <a:prstGeom prst="rect">
            <a:avLst/>
          </a:prstGeom>
        </p:spPr>
      </p:pic>
      <p:sp>
        <p:nvSpPr>
          <p:cNvPr id="2" name="TextBox 1"/>
          <p:cNvSpPr txBox="1"/>
          <p:nvPr/>
        </p:nvSpPr>
        <p:spPr>
          <a:xfrm>
            <a:off x="457200" y="4482405"/>
            <a:ext cx="8229600" cy="1384995"/>
          </a:xfrm>
          <a:prstGeom prst="rect">
            <a:avLst/>
          </a:prstGeom>
          <a:noFill/>
        </p:spPr>
        <p:txBody>
          <a:bodyPr wrap="square" rtlCol="0">
            <a:spAutoFit/>
          </a:bodyPr>
          <a:lstStyle/>
          <a:p>
            <a:r>
              <a:rPr lang="en-US" sz="2800" dirty="0"/>
              <a:t>Challenging all gender norms, the Corps faced opposition from both the </a:t>
            </a:r>
            <a:r>
              <a:rPr lang="en-US" sz="2800" dirty="0" smtClean="0"/>
              <a:t>civilian public </a:t>
            </a:r>
            <a:r>
              <a:rPr lang="en-US" sz="2800" dirty="0"/>
              <a:t>and </a:t>
            </a:r>
            <a:r>
              <a:rPr lang="en-US" sz="2800" dirty="0" smtClean="0"/>
              <a:t>exclusively male military.</a:t>
            </a:r>
            <a:endParaRPr lang="en-US" sz="2800" dirty="0"/>
          </a:p>
        </p:txBody>
      </p:sp>
    </p:spTree>
    <p:extLst>
      <p:ext uri="{BB962C8B-B14F-4D97-AF65-F5344CB8AC3E}">
        <p14:creationId xmlns:p14="http://schemas.microsoft.com/office/powerpoint/2010/main" val="3642960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11</a:t>
            </a:fld>
            <a:endParaRPr lang="en-US"/>
          </a:p>
        </p:txBody>
      </p:sp>
      <p:sp>
        <p:nvSpPr>
          <p:cNvPr id="4" name="Content Placeholder 3"/>
          <p:cNvSpPr>
            <a:spLocks noGrp="1"/>
          </p:cNvSpPr>
          <p:nvPr>
            <p:ph sz="quarter" idx="1"/>
          </p:nvPr>
        </p:nvSpPr>
        <p:spPr>
          <a:xfrm>
            <a:off x="457200" y="1524000"/>
            <a:ext cx="8382000" cy="4572000"/>
          </a:xfrm>
        </p:spPr>
        <p:txBody>
          <a:bodyPr>
            <a:noAutofit/>
          </a:bodyPr>
          <a:lstStyle/>
          <a:p>
            <a:pPr marL="0" indent="0">
              <a:spcBef>
                <a:spcPts val="0"/>
              </a:spcBef>
              <a:buNone/>
            </a:pPr>
            <a:r>
              <a:rPr lang="en-US" sz="2800" dirty="0" smtClean="0"/>
              <a:t>Her job </a:t>
            </a:r>
            <a:r>
              <a:rPr lang="en-US" sz="2800" dirty="0"/>
              <a:t>involved a difficult balancing act between concerns that being in the </a:t>
            </a:r>
            <a:r>
              <a:rPr lang="en-US" sz="2800" dirty="0" smtClean="0"/>
              <a:t>Army seemed unladylike, </a:t>
            </a:r>
            <a:r>
              <a:rPr lang="en-US" sz="2800" dirty="0"/>
              <a:t>and fears that women would </a:t>
            </a:r>
            <a:r>
              <a:rPr lang="en-US" sz="2800" dirty="0" smtClean="0"/>
              <a:t>become </a:t>
            </a:r>
            <a:r>
              <a:rPr lang="en-US" sz="2800" dirty="0"/>
              <a:t>a </a:t>
            </a:r>
            <a:r>
              <a:rPr lang="en-US" sz="2800" dirty="0" smtClean="0"/>
              <a:t>corruptive </a:t>
            </a:r>
            <a:r>
              <a:rPr lang="en-US" sz="2800" dirty="0"/>
              <a:t>influence on the male soldiers. </a:t>
            </a:r>
            <a:endParaRPr lang="en-US" sz="2800" dirty="0" smtClean="0"/>
          </a:p>
          <a:p>
            <a:pPr marL="0" indent="0">
              <a:spcBef>
                <a:spcPts val="0"/>
              </a:spcBef>
              <a:buNone/>
            </a:pPr>
            <a:endParaRPr lang="en-US" sz="1800" dirty="0" smtClean="0"/>
          </a:p>
          <a:p>
            <a:pPr marL="0" indent="0">
              <a:spcBef>
                <a:spcPts val="0"/>
              </a:spcBef>
              <a:buNone/>
            </a:pPr>
            <a:r>
              <a:rPr lang="en-US" sz="2800" dirty="0" smtClean="0"/>
              <a:t>Many commanders </a:t>
            </a:r>
            <a:r>
              <a:rPr lang="en-US" sz="2800" dirty="0"/>
              <a:t>were </a:t>
            </a:r>
            <a:r>
              <a:rPr lang="en-US" sz="2800" dirty="0" smtClean="0"/>
              <a:t>fearful </a:t>
            </a:r>
            <a:r>
              <a:rPr lang="en-US" sz="2800" dirty="0"/>
              <a:t>of the effects of fraternization between soldiers and </a:t>
            </a:r>
            <a:r>
              <a:rPr lang="en-US" sz="2800" dirty="0" smtClean="0"/>
              <a:t>WACs.  They went </a:t>
            </a:r>
            <a:r>
              <a:rPr lang="en-US" sz="2800" dirty="0"/>
              <a:t>to extraordinary lengths to limit contact—restricting the nights that women were allowed to go </a:t>
            </a:r>
            <a:r>
              <a:rPr lang="en-US" sz="2800" dirty="0" smtClean="0"/>
              <a:t>out on </a:t>
            </a:r>
            <a:r>
              <a:rPr lang="en-US" sz="2800" dirty="0"/>
              <a:t>army </a:t>
            </a:r>
            <a:r>
              <a:rPr lang="en-US" sz="2800" dirty="0" smtClean="0"/>
              <a:t>bases after hours, </a:t>
            </a:r>
            <a:r>
              <a:rPr lang="en-US" sz="2800" dirty="0"/>
              <a:t>or even fencing in the women’s barracks. </a:t>
            </a:r>
            <a:endParaRPr lang="en-US" sz="2800" i="1" dirty="0">
              <a:latin typeface="Georgia" panose="02040502050405020303" pitchFamily="18" charset="0"/>
            </a:endParaRPr>
          </a:p>
        </p:txBody>
      </p:sp>
    </p:spTree>
    <p:extLst>
      <p:ext uri="{BB962C8B-B14F-4D97-AF65-F5344CB8AC3E}">
        <p14:creationId xmlns:p14="http://schemas.microsoft.com/office/powerpoint/2010/main" val="3514626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12</a:t>
            </a:fld>
            <a:endParaRPr lang="en-US"/>
          </a:p>
        </p:txBody>
      </p:sp>
      <p:sp>
        <p:nvSpPr>
          <p:cNvPr id="4" name="Content Placeholder 3"/>
          <p:cNvSpPr>
            <a:spLocks noGrp="1"/>
          </p:cNvSpPr>
          <p:nvPr>
            <p:ph sz="quarter" idx="1"/>
          </p:nvPr>
        </p:nvSpPr>
        <p:spPr>
          <a:xfrm>
            <a:off x="3810000" y="1676400"/>
            <a:ext cx="4876800" cy="3962400"/>
          </a:xfrm>
        </p:spPr>
        <p:txBody>
          <a:bodyPr>
            <a:noAutofit/>
          </a:bodyPr>
          <a:lstStyle/>
          <a:p>
            <a:pPr marL="0" indent="0">
              <a:spcBef>
                <a:spcPts val="0"/>
              </a:spcBef>
              <a:buNone/>
            </a:pPr>
            <a:r>
              <a:rPr lang="en-US" sz="2800" dirty="0" smtClean="0"/>
              <a:t>In spite of the discrimination they faced, </a:t>
            </a:r>
            <a:r>
              <a:rPr lang="en-US" sz="2800" dirty="0"/>
              <a:t>the </a:t>
            </a:r>
            <a:r>
              <a:rPr lang="en-US" sz="2800" dirty="0" smtClean="0"/>
              <a:t>WACs </a:t>
            </a:r>
            <a:r>
              <a:rPr lang="en-US" sz="2800" dirty="0"/>
              <a:t>proved </a:t>
            </a:r>
            <a:r>
              <a:rPr lang="en-US" sz="2800" dirty="0" smtClean="0"/>
              <a:t>invaluable to the war effort. </a:t>
            </a:r>
          </a:p>
          <a:p>
            <a:pPr marL="0" indent="0">
              <a:spcBef>
                <a:spcPts val="0"/>
              </a:spcBef>
              <a:buNone/>
            </a:pPr>
            <a:endParaRPr lang="en-US" sz="1800" dirty="0" smtClean="0"/>
          </a:p>
          <a:p>
            <a:pPr marL="0" indent="0">
              <a:spcBef>
                <a:spcPts val="0"/>
              </a:spcBef>
              <a:buNone/>
            </a:pPr>
            <a:r>
              <a:rPr lang="en-US" sz="2800" dirty="0" smtClean="0"/>
              <a:t>By the </a:t>
            </a:r>
            <a:r>
              <a:rPr lang="en-US" sz="2800" dirty="0"/>
              <a:t>end of </a:t>
            </a:r>
            <a:r>
              <a:rPr lang="en-US" sz="2800" dirty="0" smtClean="0"/>
              <a:t>Colonel Hobby’s </a:t>
            </a:r>
            <a:r>
              <a:rPr lang="en-US" sz="2800" dirty="0"/>
              <a:t>tenure </a:t>
            </a:r>
            <a:r>
              <a:rPr lang="en-US" sz="2800" dirty="0" smtClean="0"/>
              <a:t>WACs </a:t>
            </a:r>
            <a:r>
              <a:rPr lang="en-US" sz="2800" dirty="0"/>
              <a:t>filled 239 different army positions, more than four times initial estimates.  </a:t>
            </a:r>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pic>
        <p:nvPicPr>
          <p:cNvPr id="2" name="Picture 1" descr="Women's Army Corps Poster. National Archives and Records Administr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22095"/>
            <a:ext cx="3176996" cy="4754880"/>
          </a:xfrm>
          <a:prstGeom prst="rect">
            <a:avLst/>
          </a:prstGeom>
        </p:spPr>
      </p:pic>
    </p:spTree>
    <p:extLst>
      <p:ext uri="{BB962C8B-B14F-4D97-AF65-F5344CB8AC3E}">
        <p14:creationId xmlns:p14="http://schemas.microsoft.com/office/powerpoint/2010/main" val="1212603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13</a:t>
            </a:fld>
            <a:endParaRPr lang="en-US"/>
          </a:p>
        </p:txBody>
      </p:sp>
      <p:sp>
        <p:nvSpPr>
          <p:cNvPr id="4" name="Content Placeholder 3"/>
          <p:cNvSpPr>
            <a:spLocks noGrp="1"/>
          </p:cNvSpPr>
          <p:nvPr>
            <p:ph sz="quarter" idx="1"/>
          </p:nvPr>
        </p:nvSpPr>
        <p:spPr>
          <a:xfrm>
            <a:off x="457200" y="1600200"/>
            <a:ext cx="8229600" cy="2133600"/>
          </a:xfrm>
        </p:spPr>
        <p:txBody>
          <a:bodyPr>
            <a:noAutofit/>
          </a:bodyPr>
          <a:lstStyle/>
          <a:p>
            <a:pPr marL="0" indent="0">
              <a:spcBef>
                <a:spcPts val="0"/>
              </a:spcBef>
              <a:buNone/>
            </a:pPr>
            <a:r>
              <a:rPr lang="en-US" sz="2800" dirty="0" smtClean="0"/>
              <a:t>Within </a:t>
            </a:r>
            <a:r>
              <a:rPr lang="en-US" sz="2800" dirty="0"/>
              <a:t>two years, there were requests for </a:t>
            </a:r>
            <a:r>
              <a:rPr lang="en-US" sz="2800" dirty="0" smtClean="0"/>
              <a:t>more </a:t>
            </a:r>
            <a:r>
              <a:rPr lang="en-US" sz="2800" dirty="0"/>
              <a:t>than </a:t>
            </a:r>
            <a:r>
              <a:rPr lang="en-US" sz="2800" dirty="0" smtClean="0"/>
              <a:t>600,000 WACs </a:t>
            </a:r>
            <a:r>
              <a:rPr lang="en-US" sz="2800" dirty="0"/>
              <a:t>from around the world, though the strength of the women’s army wasn’t authorized to exceed </a:t>
            </a:r>
            <a:r>
              <a:rPr lang="en-US" sz="2800" dirty="0" smtClean="0"/>
              <a:t>200,000. </a:t>
            </a:r>
          </a:p>
          <a:p>
            <a:pPr marL="0" indent="0">
              <a:buNone/>
            </a:pPr>
            <a:endParaRPr lang="en-US" sz="1800" i="1" dirty="0">
              <a:latin typeface="Georgia" panose="02040502050405020303" pitchFamily="18" charset="0"/>
            </a:endParaRPr>
          </a:p>
        </p:txBody>
      </p:sp>
      <p:pic>
        <p:nvPicPr>
          <p:cNvPr id="5" name="Picture 4" descr="WAC mechanic repairs Army truck. National Archives and Records Administr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122" y="3657600"/>
            <a:ext cx="3279278" cy="2286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7275" y="3657600"/>
            <a:ext cx="3036728" cy="2286000"/>
          </a:xfrm>
          <a:prstGeom prst="rect">
            <a:avLst/>
          </a:prstGeom>
        </p:spPr>
      </p:pic>
    </p:spTree>
    <p:extLst>
      <p:ext uri="{BB962C8B-B14F-4D97-AF65-F5344CB8AC3E}">
        <p14:creationId xmlns:p14="http://schemas.microsoft.com/office/powerpoint/2010/main" val="3904340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14</a:t>
            </a:fld>
            <a:endParaRPr lang="en-US"/>
          </a:p>
        </p:txBody>
      </p:sp>
      <p:sp>
        <p:nvSpPr>
          <p:cNvPr id="4" name="Content Placeholder 3"/>
          <p:cNvSpPr>
            <a:spLocks noGrp="1"/>
          </p:cNvSpPr>
          <p:nvPr>
            <p:ph sz="quarter" idx="1"/>
          </p:nvPr>
        </p:nvSpPr>
        <p:spPr>
          <a:xfrm>
            <a:off x="4038600" y="1676400"/>
            <a:ext cx="4800600" cy="4648200"/>
          </a:xfrm>
        </p:spPr>
        <p:txBody>
          <a:bodyPr>
            <a:noAutofit/>
          </a:bodyPr>
          <a:lstStyle/>
          <a:p>
            <a:pPr marL="0" indent="0">
              <a:spcBef>
                <a:spcPts val="0"/>
              </a:spcBef>
              <a:buNone/>
            </a:pPr>
            <a:r>
              <a:rPr lang="en-US" sz="2800" dirty="0" smtClean="0"/>
              <a:t>Ultimately</a:t>
            </a:r>
            <a:r>
              <a:rPr lang="en-US" sz="2800" dirty="0"/>
              <a:t>, </a:t>
            </a:r>
            <a:r>
              <a:rPr lang="en-US" sz="2800" dirty="0" smtClean="0"/>
              <a:t>WACs </a:t>
            </a:r>
            <a:r>
              <a:rPr lang="en-US" sz="2800" dirty="0"/>
              <a:t>were posted in Europe, the South Pacific, and the China-India-Burma theater. </a:t>
            </a:r>
            <a:endParaRPr lang="en-US" sz="2800" dirty="0" smtClean="0"/>
          </a:p>
          <a:p>
            <a:pPr marL="0" indent="0">
              <a:spcBef>
                <a:spcPts val="0"/>
              </a:spcBef>
              <a:buNone/>
            </a:pPr>
            <a:endParaRPr lang="en-US" sz="2800" dirty="0"/>
          </a:p>
          <a:p>
            <a:pPr marL="0" indent="0">
              <a:spcBef>
                <a:spcPts val="0"/>
              </a:spcBef>
              <a:buNone/>
            </a:pPr>
            <a:r>
              <a:rPr lang="en-US" sz="2800" dirty="0" smtClean="0"/>
              <a:t>Everywhere </a:t>
            </a:r>
            <a:r>
              <a:rPr lang="en-US" sz="2800" dirty="0"/>
              <a:t>they went, they served with distinction, despite the continuing discrimination against them. </a:t>
            </a:r>
            <a:endParaRPr lang="en-US" sz="2800" i="1" dirty="0">
              <a:latin typeface="Georgia" panose="020405020504050203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600200"/>
            <a:ext cx="3421380" cy="4495800"/>
          </a:xfrm>
          <a:prstGeom prst="rect">
            <a:avLst/>
          </a:prstGeom>
        </p:spPr>
      </p:pic>
    </p:spTree>
    <p:extLst>
      <p:ext uri="{BB962C8B-B14F-4D97-AF65-F5344CB8AC3E}">
        <p14:creationId xmlns:p14="http://schemas.microsoft.com/office/powerpoint/2010/main" val="3607801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15</a:t>
            </a:fld>
            <a:endParaRPr lang="en-US"/>
          </a:p>
        </p:txBody>
      </p:sp>
      <p:sp>
        <p:nvSpPr>
          <p:cNvPr id="4" name="Content Placeholder 3"/>
          <p:cNvSpPr>
            <a:spLocks noGrp="1"/>
          </p:cNvSpPr>
          <p:nvPr>
            <p:ph sz="quarter" idx="1"/>
          </p:nvPr>
        </p:nvSpPr>
        <p:spPr>
          <a:xfrm>
            <a:off x="2286000" y="1752600"/>
            <a:ext cx="6629400" cy="2743200"/>
          </a:xfrm>
        </p:spPr>
        <p:txBody>
          <a:bodyPr>
            <a:noAutofit/>
          </a:bodyPr>
          <a:lstStyle/>
          <a:p>
            <a:pPr marL="0" indent="0">
              <a:spcBef>
                <a:spcPts val="0"/>
              </a:spcBef>
              <a:buNone/>
            </a:pPr>
            <a:r>
              <a:rPr lang="en-US" sz="2800" dirty="0"/>
              <a:t>In July 1945, with the war in Europe at an end and the Japanese close to surrender, </a:t>
            </a:r>
            <a:r>
              <a:rPr lang="en-US" sz="2800" dirty="0" smtClean="0"/>
              <a:t>Colonel Hobby </a:t>
            </a:r>
            <a:r>
              <a:rPr lang="en-US" sz="2800" dirty="0"/>
              <a:t>resigned her </a:t>
            </a:r>
            <a:r>
              <a:rPr lang="en-US" sz="2800" dirty="0" smtClean="0"/>
              <a:t>commission. </a:t>
            </a:r>
            <a:endParaRPr lang="en-US" sz="2800" dirty="0"/>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1600200"/>
            <a:ext cx="1336266" cy="2651760"/>
          </a:xfrm>
          <a:prstGeom prst="rect">
            <a:avLst/>
          </a:prstGeom>
        </p:spPr>
      </p:pic>
      <p:sp>
        <p:nvSpPr>
          <p:cNvPr id="7" name="TextBox 6"/>
          <p:cNvSpPr txBox="1"/>
          <p:nvPr/>
        </p:nvSpPr>
        <p:spPr>
          <a:xfrm>
            <a:off x="685800" y="4406205"/>
            <a:ext cx="8229600" cy="1384995"/>
          </a:xfrm>
          <a:prstGeom prst="rect">
            <a:avLst/>
          </a:prstGeom>
          <a:noFill/>
        </p:spPr>
        <p:txBody>
          <a:bodyPr wrap="square" rtlCol="0">
            <a:spAutoFit/>
          </a:bodyPr>
          <a:lstStyle/>
          <a:p>
            <a:r>
              <a:rPr lang="en-US" sz="2800" dirty="0"/>
              <a:t>Colonel Hobby was awarded the Distinguished Service </a:t>
            </a:r>
            <a:r>
              <a:rPr lang="en-US" sz="2800" dirty="0" smtClean="0"/>
              <a:t>Medal—the </a:t>
            </a:r>
            <a:r>
              <a:rPr lang="en-US" sz="2800" dirty="0"/>
              <a:t>first and </a:t>
            </a:r>
            <a:r>
              <a:rPr lang="en-US" sz="2800" dirty="0" smtClean="0"/>
              <a:t>only—WAC </a:t>
            </a:r>
            <a:r>
              <a:rPr lang="en-US" sz="2800" dirty="0"/>
              <a:t>to receive this medal during World War II. </a:t>
            </a:r>
          </a:p>
        </p:txBody>
      </p:sp>
    </p:spTree>
    <p:extLst>
      <p:ext uri="{BB962C8B-B14F-4D97-AF65-F5344CB8AC3E}">
        <p14:creationId xmlns:p14="http://schemas.microsoft.com/office/powerpoint/2010/main" val="1271156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16</a:t>
            </a:fld>
            <a:endParaRPr lang="en-US"/>
          </a:p>
        </p:txBody>
      </p:sp>
      <p:sp>
        <p:nvSpPr>
          <p:cNvPr id="4" name="Content Placeholder 3"/>
          <p:cNvSpPr>
            <a:spLocks noGrp="1"/>
          </p:cNvSpPr>
          <p:nvPr>
            <p:ph sz="quarter" idx="1"/>
          </p:nvPr>
        </p:nvSpPr>
        <p:spPr>
          <a:xfrm>
            <a:off x="457200" y="1524000"/>
            <a:ext cx="8229600" cy="4572000"/>
          </a:xfrm>
        </p:spPr>
        <p:txBody>
          <a:bodyPr>
            <a:noAutofit/>
          </a:bodyPr>
          <a:lstStyle/>
          <a:p>
            <a:pPr marL="0" indent="0">
              <a:spcBef>
                <a:spcPts val="0"/>
              </a:spcBef>
              <a:buNone/>
            </a:pPr>
            <a:r>
              <a:rPr lang="en-US" sz="2800" dirty="0" smtClean="0"/>
              <a:t>As a private citizen, Colonel Hobby served as director </a:t>
            </a:r>
            <a:r>
              <a:rPr lang="en-US" sz="2800" dirty="0"/>
              <a:t>of </a:t>
            </a:r>
            <a:r>
              <a:rPr lang="en-US" sz="2800" dirty="0" smtClean="0"/>
              <a:t>the Houston radio station KPRC (</a:t>
            </a:r>
            <a:r>
              <a:rPr lang="en-US" sz="2800" dirty="0" err="1" smtClean="0"/>
              <a:t>Kotton</a:t>
            </a:r>
            <a:r>
              <a:rPr lang="en-US" sz="2800" dirty="0" smtClean="0"/>
              <a:t> Port Rail Center) </a:t>
            </a:r>
            <a:r>
              <a:rPr lang="en-US" sz="2800" dirty="0"/>
              <a:t>and the new </a:t>
            </a:r>
            <a:r>
              <a:rPr lang="en-US" sz="2800" dirty="0" smtClean="0"/>
              <a:t>KPRC-TV, </a:t>
            </a:r>
            <a:r>
              <a:rPr lang="en-US" sz="2800" dirty="0"/>
              <a:t>and executive vice president of the </a:t>
            </a:r>
            <a:r>
              <a:rPr lang="en-US" sz="2800" i="1" dirty="0"/>
              <a:t>Houston </a:t>
            </a:r>
            <a:r>
              <a:rPr lang="en-US" sz="2800" i="1" dirty="0" smtClean="0"/>
              <a:t>Post</a:t>
            </a:r>
            <a:r>
              <a:rPr lang="en-US" sz="2800" dirty="0" smtClean="0"/>
              <a:t>. </a:t>
            </a:r>
          </a:p>
          <a:p>
            <a:pPr marL="0" indent="0">
              <a:spcBef>
                <a:spcPts val="0"/>
              </a:spcBef>
              <a:buNone/>
            </a:pPr>
            <a:endParaRPr lang="en-US" sz="1800" dirty="0"/>
          </a:p>
          <a:p>
            <a:pPr marL="0" indent="0">
              <a:spcBef>
                <a:spcPts val="0"/>
              </a:spcBef>
              <a:buNone/>
            </a:pPr>
            <a:r>
              <a:rPr lang="en-US" sz="2800" dirty="0"/>
              <a:t>W</a:t>
            </a:r>
            <a:r>
              <a:rPr lang="en-US" sz="2800" dirty="0" smtClean="0"/>
              <a:t>hen </a:t>
            </a:r>
            <a:r>
              <a:rPr lang="en-US" sz="2800" dirty="0"/>
              <a:t>she </a:t>
            </a:r>
            <a:r>
              <a:rPr lang="en-US" sz="2800" dirty="0" smtClean="0"/>
              <a:t>co-chaired </a:t>
            </a:r>
            <a:r>
              <a:rPr lang="en-US" sz="2800" dirty="0"/>
              <a:t>the local Armed Forces Day </a:t>
            </a:r>
            <a:r>
              <a:rPr lang="en-US" sz="2800" dirty="0" smtClean="0"/>
              <a:t>celebration, </a:t>
            </a:r>
            <a:r>
              <a:rPr lang="en-US" sz="2800" dirty="0"/>
              <a:t>she ruffled more than a few feathers when she declared </a:t>
            </a:r>
            <a:r>
              <a:rPr lang="en-US" sz="2800" dirty="0" smtClean="0"/>
              <a:t>that, </a:t>
            </a:r>
            <a:r>
              <a:rPr lang="en-US" sz="2800" dirty="0"/>
              <a:t>“</a:t>
            </a:r>
            <a:r>
              <a:rPr lang="en-US" sz="2800" i="1" dirty="0"/>
              <a:t>No celebration of Armed Forces Day will be held in Houston which is not open to </a:t>
            </a:r>
            <a:r>
              <a:rPr lang="en-US" sz="2800" i="1" dirty="0" smtClean="0"/>
              <a:t>everyone </a:t>
            </a:r>
            <a:r>
              <a:rPr lang="en-US" sz="2800" i="1" dirty="0"/>
              <a:t>who has served in our armed forces—regardless of race.” </a:t>
            </a:r>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Tree>
    <p:extLst>
      <p:ext uri="{BB962C8B-B14F-4D97-AF65-F5344CB8AC3E}">
        <p14:creationId xmlns:p14="http://schemas.microsoft.com/office/powerpoint/2010/main" val="3254072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17</a:t>
            </a:fld>
            <a:endParaRPr lang="en-US"/>
          </a:p>
        </p:txBody>
      </p:sp>
      <p:sp>
        <p:nvSpPr>
          <p:cNvPr id="4" name="Content Placeholder 3"/>
          <p:cNvSpPr>
            <a:spLocks noGrp="1"/>
          </p:cNvSpPr>
          <p:nvPr>
            <p:ph sz="quarter" idx="1"/>
          </p:nvPr>
        </p:nvSpPr>
        <p:spPr>
          <a:xfrm>
            <a:off x="457200" y="1524000"/>
            <a:ext cx="8229600" cy="4572000"/>
          </a:xfrm>
        </p:spPr>
        <p:txBody>
          <a:bodyPr>
            <a:noAutofit/>
          </a:bodyPr>
          <a:lstStyle/>
          <a:p>
            <a:pPr marL="0" indent="0">
              <a:spcBef>
                <a:spcPts val="0"/>
              </a:spcBef>
              <a:buNone/>
            </a:pPr>
            <a:r>
              <a:rPr lang="en-US" sz="2800" dirty="0" smtClean="0"/>
              <a:t>Colonel Hobby’s convictions </a:t>
            </a:r>
            <a:r>
              <a:rPr lang="en-US" sz="2800" dirty="0"/>
              <a:t>about diversity were straightforward: </a:t>
            </a:r>
            <a:r>
              <a:rPr lang="en-US" sz="2800" i="1" dirty="0"/>
              <a:t>“The rule of thumb is a simple one,” </a:t>
            </a:r>
            <a:r>
              <a:rPr lang="en-US" sz="2800" dirty="0"/>
              <a:t>she wrote. </a:t>
            </a:r>
            <a:r>
              <a:rPr lang="en-US" sz="2800" i="1" dirty="0"/>
              <a:t>“Regard each man, each woman, as an individual, not as a Catholic, a Protestant, or a Jew; not as an Indian, American, or European. Like or dislike a person for his own intrinsic qualities—not because he belongs to a different race or subscribes to a different religion. Dignify man with individuality.”</a:t>
            </a:r>
            <a:br>
              <a:rPr lang="en-US" sz="2800" i="1" dirty="0"/>
            </a:br>
            <a:endParaRPr lang="en-US" sz="2800" i="1" dirty="0"/>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Tree>
    <p:extLst>
      <p:ext uri="{BB962C8B-B14F-4D97-AF65-F5344CB8AC3E}">
        <p14:creationId xmlns:p14="http://schemas.microsoft.com/office/powerpoint/2010/main" val="324241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18</a:t>
            </a:fld>
            <a:endParaRPr lang="en-US"/>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pic>
        <p:nvPicPr>
          <p:cNvPr id="2" name="Picture 1" descr="Oveta Culp Hobby being sworn in as President Eisenhower's Secretary of Heath, Education, and Welfare, April 11, 1953. Social Security Administr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676400"/>
            <a:ext cx="3391102" cy="2560320"/>
          </a:xfrm>
          <a:prstGeom prst="rect">
            <a:avLst/>
          </a:prstGeom>
        </p:spPr>
      </p:pic>
      <p:sp>
        <p:nvSpPr>
          <p:cNvPr id="5" name="TextBox 4"/>
          <p:cNvSpPr txBox="1"/>
          <p:nvPr/>
        </p:nvSpPr>
        <p:spPr>
          <a:xfrm>
            <a:off x="381000" y="4356318"/>
            <a:ext cx="8382000" cy="1815882"/>
          </a:xfrm>
          <a:prstGeom prst="rect">
            <a:avLst/>
          </a:prstGeom>
          <a:noFill/>
        </p:spPr>
        <p:txBody>
          <a:bodyPr wrap="square" rtlCol="0">
            <a:spAutoFit/>
          </a:bodyPr>
          <a:lstStyle/>
          <a:p>
            <a:r>
              <a:rPr lang="en-US" sz="2800" dirty="0" smtClean="0"/>
              <a:t>In 1953, she was called </a:t>
            </a:r>
            <a:r>
              <a:rPr lang="en-US" sz="2800" dirty="0"/>
              <a:t>upon by President </a:t>
            </a:r>
            <a:r>
              <a:rPr lang="en-US" sz="2800" dirty="0" smtClean="0"/>
              <a:t>Dwight D. Eisenhower </a:t>
            </a:r>
            <a:r>
              <a:rPr lang="en-US" sz="2800" dirty="0"/>
              <a:t>to serve as the first Secretary of the Department of Health, </a:t>
            </a:r>
            <a:r>
              <a:rPr lang="en-US" sz="2800" dirty="0" smtClean="0"/>
              <a:t>Education, </a:t>
            </a:r>
            <a:r>
              <a:rPr lang="en-US" sz="2800" dirty="0"/>
              <a:t>and </a:t>
            </a:r>
            <a:r>
              <a:rPr lang="en-US" sz="2800" dirty="0" smtClean="0"/>
              <a:t>Welfare (HEW), a position </a:t>
            </a:r>
            <a:r>
              <a:rPr lang="en-US" sz="2800" dirty="0"/>
              <a:t>that she held </a:t>
            </a:r>
            <a:r>
              <a:rPr lang="en-US" sz="2800" dirty="0" smtClean="0"/>
              <a:t>until 1955</a:t>
            </a:r>
            <a:r>
              <a:rPr lang="en-US" sz="2800" dirty="0"/>
              <a:t>. </a:t>
            </a:r>
          </a:p>
        </p:txBody>
      </p:sp>
    </p:spTree>
    <p:extLst>
      <p:ext uri="{BB962C8B-B14F-4D97-AF65-F5344CB8AC3E}">
        <p14:creationId xmlns:p14="http://schemas.microsoft.com/office/powerpoint/2010/main" val="420395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19</a:t>
            </a:fld>
            <a:endParaRPr lang="en-US"/>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5" name="TextBox 4"/>
          <p:cNvSpPr txBox="1"/>
          <p:nvPr/>
        </p:nvSpPr>
        <p:spPr>
          <a:xfrm>
            <a:off x="381000" y="1524000"/>
            <a:ext cx="8382000" cy="3539430"/>
          </a:xfrm>
          <a:prstGeom prst="rect">
            <a:avLst/>
          </a:prstGeom>
          <a:noFill/>
        </p:spPr>
        <p:txBody>
          <a:bodyPr wrap="square" rtlCol="0">
            <a:spAutoFit/>
          </a:bodyPr>
          <a:lstStyle/>
          <a:p>
            <a:r>
              <a:rPr lang="en-US" sz="2800" dirty="0" smtClean="0"/>
              <a:t>During </a:t>
            </a:r>
            <a:r>
              <a:rPr lang="en-US" sz="2800" dirty="0"/>
              <a:t>her thirty-one-month </a:t>
            </a:r>
            <a:r>
              <a:rPr lang="en-US" sz="2800" dirty="0" smtClean="0"/>
              <a:t>tenure, she </a:t>
            </a:r>
            <a:r>
              <a:rPr lang="en-US" sz="2800" dirty="0"/>
              <a:t>oversaw the introduction of the Salk polio vaccine, a major expansion of the federal hospital and health-care infrastructure, an emergency plan to build new schools to meet the demand created by the postwar baby boom, the development of new forms of medical insurance, and a spurt in the number of people covered by Social Security</a:t>
            </a:r>
            <a:r>
              <a:rPr lang="en-US" sz="2800" dirty="0" smtClean="0"/>
              <a:t>. </a:t>
            </a:r>
            <a:endParaRPr lang="en-US" sz="2800" dirty="0"/>
          </a:p>
        </p:txBody>
      </p:sp>
    </p:spTree>
    <p:extLst>
      <p:ext uri="{BB962C8B-B14F-4D97-AF65-F5344CB8AC3E}">
        <p14:creationId xmlns:p14="http://schemas.microsoft.com/office/powerpoint/2010/main" val="3604575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a:t>
            </a:fld>
            <a:endParaRPr lang="en-US" dirty="0"/>
          </a:p>
        </p:txBody>
      </p:sp>
      <p:sp>
        <p:nvSpPr>
          <p:cNvPr id="4" name="Content Placeholder 3"/>
          <p:cNvSpPr>
            <a:spLocks noGrp="1"/>
          </p:cNvSpPr>
          <p:nvPr>
            <p:ph sz="quarter" idx="1"/>
          </p:nvPr>
        </p:nvSpPr>
        <p:spPr>
          <a:xfrm>
            <a:off x="457200" y="1600200"/>
            <a:ext cx="8229600" cy="4572000"/>
          </a:xfrm>
        </p:spPr>
        <p:txBody>
          <a:bodyPr>
            <a:noAutofit/>
          </a:bodyPr>
          <a:lstStyle/>
          <a:p>
            <a:pPr marL="0" indent="0">
              <a:spcBef>
                <a:spcPts val="0"/>
              </a:spcBef>
              <a:buNone/>
            </a:pPr>
            <a:r>
              <a:rPr lang="en-US" sz="2800" dirty="0" smtClean="0"/>
              <a:t>Each </a:t>
            </a:r>
            <a:r>
              <a:rPr lang="en-US" sz="2800" dirty="0"/>
              <a:t>year, the National Women’s History </a:t>
            </a:r>
            <a:r>
              <a:rPr lang="en-US" sz="2800" dirty="0" smtClean="0"/>
              <a:t>Project (NWHP) </a:t>
            </a:r>
            <a:r>
              <a:rPr lang="en-US" sz="2800" dirty="0"/>
              <a:t>selects a theme that highlights achievements by distinguished women. </a:t>
            </a:r>
            <a:endParaRPr lang="en-US" sz="2800" dirty="0" smtClean="0"/>
          </a:p>
          <a:p>
            <a:pPr marL="0" indent="0">
              <a:spcBef>
                <a:spcPts val="0"/>
              </a:spcBef>
              <a:buNone/>
            </a:pPr>
            <a:endParaRPr lang="en-US" sz="2800" dirty="0"/>
          </a:p>
          <a:p>
            <a:pPr marL="0" indent="0">
              <a:spcBef>
                <a:spcPts val="0"/>
              </a:spcBef>
              <a:buNone/>
            </a:pPr>
            <a:r>
              <a:rPr lang="en-US" sz="2800" dirty="0" smtClean="0"/>
              <a:t>This </a:t>
            </a:r>
            <a:r>
              <a:rPr lang="en-US" sz="2800" dirty="0"/>
              <a:t>year's </a:t>
            </a:r>
            <a:r>
              <a:rPr lang="en-US" sz="2800" dirty="0" smtClean="0"/>
              <a:t>theme, </a:t>
            </a:r>
            <a:r>
              <a:rPr lang="en-US" sz="2800" i="1" dirty="0"/>
              <a:t>Working to Form a More Perfect Union: Honoring Women in Public Service and Government</a:t>
            </a:r>
            <a:r>
              <a:rPr lang="en-US" sz="2800" dirty="0"/>
              <a:t>, highlights </a:t>
            </a:r>
            <a:r>
              <a:rPr lang="en-US" sz="2800" dirty="0" smtClean="0"/>
              <a:t>16 women </a:t>
            </a:r>
            <a:r>
              <a:rPr lang="en-US" sz="2800" dirty="0"/>
              <a:t>who have shaped America’s history and its future through their public service and government leadership. </a:t>
            </a:r>
            <a:endParaRPr lang="en-US" sz="2800" dirty="0" smtClean="0"/>
          </a:p>
          <a:p>
            <a:pPr marL="0" indent="0">
              <a:spcBef>
                <a:spcPts val="0"/>
              </a:spcBef>
              <a:buNone/>
            </a:pPr>
            <a:endParaRPr lang="en-US" sz="2800" dirty="0"/>
          </a:p>
        </p:txBody>
      </p:sp>
    </p:spTree>
    <p:extLst>
      <p:ext uri="{BB962C8B-B14F-4D97-AF65-F5344CB8AC3E}">
        <p14:creationId xmlns:p14="http://schemas.microsoft.com/office/powerpoint/2010/main" val="6987876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20</a:t>
            </a:fld>
            <a:endParaRPr lang="en-US"/>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pic>
        <p:nvPicPr>
          <p:cNvPr id="4" name="Picture 3" descr="Rose garden ceremony honoring Dr. Jonas Salk (front row, second from left), April 22, 1955. Front row, from left: Basil O'Connor, president, National Foundation for Infantile Paralysis; Salk; President Dwight D. Eisenhower; Oveta Culp Hobby, Secretary of Health, Education and Welfare. Dwight D. Eisenhower Presidential Librar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661160"/>
            <a:ext cx="4755138" cy="3749040"/>
          </a:xfrm>
          <a:prstGeom prst="rect">
            <a:avLst/>
          </a:prstGeom>
        </p:spPr>
      </p:pic>
      <p:sp>
        <p:nvSpPr>
          <p:cNvPr id="7" name="TextBox 6"/>
          <p:cNvSpPr txBox="1"/>
          <p:nvPr/>
        </p:nvSpPr>
        <p:spPr>
          <a:xfrm>
            <a:off x="1295400" y="5464314"/>
            <a:ext cx="6629400" cy="707886"/>
          </a:xfrm>
          <a:prstGeom prst="rect">
            <a:avLst/>
          </a:prstGeom>
          <a:noFill/>
        </p:spPr>
        <p:txBody>
          <a:bodyPr wrap="square" rtlCol="0">
            <a:spAutoFit/>
          </a:bodyPr>
          <a:lstStyle/>
          <a:p>
            <a:r>
              <a:rPr lang="en-US" sz="2000" dirty="0" smtClean="0"/>
              <a:t>A ceremony at the White House Rose Garden in 1955, honoring </a:t>
            </a:r>
            <a:r>
              <a:rPr lang="en-US" sz="2000" dirty="0"/>
              <a:t>Dr. Jonas </a:t>
            </a:r>
            <a:r>
              <a:rPr lang="en-US" sz="2000" dirty="0" smtClean="0"/>
              <a:t>Salk for developing the polio vaccine.</a:t>
            </a:r>
            <a:endParaRPr lang="en-US" sz="2000" dirty="0">
              <a:effectLst/>
            </a:endParaRPr>
          </a:p>
        </p:txBody>
      </p:sp>
    </p:spTree>
    <p:extLst>
      <p:ext uri="{BB962C8B-B14F-4D97-AF65-F5344CB8AC3E}">
        <p14:creationId xmlns:p14="http://schemas.microsoft.com/office/powerpoint/2010/main" val="1566475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21</a:t>
            </a:fld>
            <a:endParaRPr lang="en-US"/>
          </a:p>
        </p:txBody>
      </p:sp>
      <p:sp>
        <p:nvSpPr>
          <p:cNvPr id="4" name="Content Placeholder 3"/>
          <p:cNvSpPr>
            <a:spLocks noGrp="1"/>
          </p:cNvSpPr>
          <p:nvPr>
            <p:ph sz="quarter" idx="1"/>
          </p:nvPr>
        </p:nvSpPr>
        <p:spPr>
          <a:xfrm>
            <a:off x="457200" y="1524000"/>
            <a:ext cx="8229600" cy="3886200"/>
          </a:xfrm>
        </p:spPr>
        <p:txBody>
          <a:bodyPr>
            <a:noAutofit/>
          </a:bodyPr>
          <a:lstStyle/>
          <a:p>
            <a:pPr marL="0" indent="0">
              <a:spcBef>
                <a:spcPts val="0"/>
              </a:spcBef>
              <a:buNone/>
            </a:pPr>
            <a:r>
              <a:rPr lang="en-US" sz="2800" dirty="0"/>
              <a:t>In 1978, </a:t>
            </a:r>
            <a:r>
              <a:rPr lang="en-US" sz="2800" dirty="0" smtClean="0"/>
              <a:t>she </a:t>
            </a:r>
            <a:r>
              <a:rPr lang="en-US" sz="2800" dirty="0"/>
              <a:t>was awarded the George Catlett Marshall Medal from the Association of the United States Army for meritorious public service, and the Alumni Association Gold Medal for Distinguished Public Service from Rice University.  </a:t>
            </a:r>
            <a:endParaRPr lang="en-US" sz="2800" dirty="0" smtClean="0"/>
          </a:p>
          <a:p>
            <a:pPr marL="0" indent="0">
              <a:spcBef>
                <a:spcPts val="0"/>
              </a:spcBef>
              <a:buNone/>
            </a:pPr>
            <a:endParaRPr lang="en-US" sz="1800" dirty="0" smtClean="0"/>
          </a:p>
          <a:p>
            <a:pPr marL="0" indent="0">
              <a:spcBef>
                <a:spcPts val="0"/>
              </a:spcBef>
              <a:buNone/>
            </a:pPr>
            <a:endParaRPr lang="en-US" sz="1800" dirty="0"/>
          </a:p>
          <a:p>
            <a:pPr marL="0" indent="0">
              <a:spcBef>
                <a:spcPts val="0"/>
              </a:spcBef>
              <a:buNone/>
            </a:pPr>
            <a:r>
              <a:rPr lang="en-US" sz="2800" dirty="0" smtClean="0"/>
              <a:t>In 1996, Colonel </a:t>
            </a:r>
            <a:r>
              <a:rPr lang="en-US" sz="2800" dirty="0" err="1" smtClean="0"/>
              <a:t>Oveta</a:t>
            </a:r>
            <a:r>
              <a:rPr lang="en-US" sz="2800" dirty="0" smtClean="0"/>
              <a:t> Culp </a:t>
            </a:r>
            <a:r>
              <a:rPr lang="en-US" sz="2800" dirty="0"/>
              <a:t>Hobby was inducted into the National </a:t>
            </a:r>
            <a:r>
              <a:rPr lang="en-US" sz="2800" dirty="0" smtClean="0"/>
              <a:t>Women’s </a:t>
            </a:r>
            <a:r>
              <a:rPr lang="en-US" sz="2800" dirty="0"/>
              <a:t>Hall of </a:t>
            </a:r>
            <a:r>
              <a:rPr lang="en-US" sz="2800" dirty="0" smtClean="0"/>
              <a:t>Fame.</a:t>
            </a:r>
            <a:endParaRPr lang="en-US" sz="2800" dirty="0"/>
          </a:p>
        </p:txBody>
      </p:sp>
    </p:spTree>
    <p:extLst>
      <p:ext uri="{BB962C8B-B14F-4D97-AF65-F5344CB8AC3E}">
        <p14:creationId xmlns:p14="http://schemas.microsoft.com/office/powerpoint/2010/main" val="23235946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22</a:t>
            </a:fld>
            <a:endParaRPr lang="en-US"/>
          </a:p>
        </p:txBody>
      </p:sp>
      <p:sp>
        <p:nvSpPr>
          <p:cNvPr id="4" name="Content Placeholder 3"/>
          <p:cNvSpPr>
            <a:spLocks noGrp="1"/>
          </p:cNvSpPr>
          <p:nvPr>
            <p:ph sz="quarter" idx="1"/>
          </p:nvPr>
        </p:nvSpPr>
        <p:spPr>
          <a:xfrm>
            <a:off x="3124200" y="1524000"/>
            <a:ext cx="5715000" cy="4724400"/>
          </a:xfrm>
        </p:spPr>
        <p:txBody>
          <a:bodyPr>
            <a:noAutofit/>
          </a:bodyPr>
          <a:lstStyle/>
          <a:p>
            <a:pPr marL="0" indent="0">
              <a:buNone/>
            </a:pPr>
            <a:r>
              <a:rPr lang="en-US" sz="2800" dirty="0" smtClean="0"/>
              <a:t>Colonel </a:t>
            </a:r>
            <a:r>
              <a:rPr lang="en-US" sz="2800" dirty="0" err="1" smtClean="0"/>
              <a:t>Oveta</a:t>
            </a:r>
            <a:r>
              <a:rPr lang="en-US" sz="2800" dirty="0" smtClean="0"/>
              <a:t> </a:t>
            </a:r>
            <a:r>
              <a:rPr lang="en-US" sz="2800" dirty="0"/>
              <a:t>Culp Hobby </a:t>
            </a:r>
            <a:r>
              <a:rPr lang="en-US" sz="2800" dirty="0" smtClean="0"/>
              <a:t>died August 16, 1995, at the age of ninety.  </a:t>
            </a:r>
          </a:p>
          <a:p>
            <a:pPr marL="0" indent="0">
              <a:spcBef>
                <a:spcPts val="0"/>
              </a:spcBef>
              <a:buNone/>
            </a:pPr>
            <a:endParaRPr lang="en-US" sz="1800" dirty="0"/>
          </a:p>
          <a:p>
            <a:pPr marL="0" indent="0">
              <a:buNone/>
            </a:pPr>
            <a:r>
              <a:rPr lang="en-US" sz="2800" dirty="0" smtClean="0"/>
              <a:t>She left behind a </a:t>
            </a:r>
            <a:r>
              <a:rPr lang="en-US" sz="2800" dirty="0"/>
              <a:t>legacy of service to our </a:t>
            </a:r>
            <a:r>
              <a:rPr lang="en-US" sz="2800" dirty="0" smtClean="0"/>
              <a:t>country.  Her </a:t>
            </a:r>
            <a:r>
              <a:rPr lang="en-US" sz="2800" dirty="0"/>
              <a:t>outstanding performance </a:t>
            </a:r>
            <a:r>
              <a:rPr lang="en-US" sz="2800" dirty="0" smtClean="0"/>
              <a:t>in the offices </a:t>
            </a:r>
            <a:r>
              <a:rPr lang="en-US" sz="2800" dirty="0"/>
              <a:t>she </a:t>
            </a:r>
            <a:r>
              <a:rPr lang="en-US" sz="2800" dirty="0" smtClean="0"/>
              <a:t>held blazed new trails, enabling countless other </a:t>
            </a:r>
            <a:r>
              <a:rPr lang="en-US" sz="2800" dirty="0"/>
              <a:t>women </a:t>
            </a:r>
            <a:r>
              <a:rPr lang="en-US" sz="2800" dirty="0" smtClean="0"/>
              <a:t>to occupy leadership positions that had historically been unattainable. </a:t>
            </a: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00200"/>
            <a:ext cx="2532713" cy="3474720"/>
          </a:xfrm>
          <a:prstGeom prst="rect">
            <a:avLst/>
          </a:prstGeom>
        </p:spPr>
      </p:pic>
    </p:spTree>
    <p:extLst>
      <p:ext uri="{BB962C8B-B14F-4D97-AF65-F5344CB8AC3E}">
        <p14:creationId xmlns:p14="http://schemas.microsoft.com/office/powerpoint/2010/main" val="35041463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23</a:t>
            </a:fld>
            <a:endParaRPr lang="en-US"/>
          </a:p>
        </p:txBody>
      </p:sp>
      <p:sp>
        <p:nvSpPr>
          <p:cNvPr id="4" name="Content Placeholder 3"/>
          <p:cNvSpPr>
            <a:spLocks noGrp="1"/>
          </p:cNvSpPr>
          <p:nvPr>
            <p:ph sz="quarter" idx="1"/>
          </p:nvPr>
        </p:nvSpPr>
        <p:spPr>
          <a:xfrm>
            <a:off x="457200" y="1600200"/>
            <a:ext cx="8229600" cy="3886200"/>
          </a:xfrm>
        </p:spPr>
        <p:txBody>
          <a:bodyPr>
            <a:noAutofit/>
          </a:bodyPr>
          <a:lstStyle/>
          <a:p>
            <a:pPr marL="0" indent="0">
              <a:spcBef>
                <a:spcPts val="0"/>
              </a:spcBef>
              <a:buNone/>
            </a:pPr>
            <a:r>
              <a:rPr lang="en-US" sz="2800" dirty="0" smtClean="0"/>
              <a:t>The World </a:t>
            </a:r>
            <a:r>
              <a:rPr lang="en-US" sz="2800" dirty="0"/>
              <a:t>War II Memorial in Washington, </a:t>
            </a:r>
            <a:r>
              <a:rPr lang="en-US" sz="2800" dirty="0" smtClean="0"/>
              <a:t>D.C. includes quotes from </a:t>
            </a:r>
            <a:r>
              <a:rPr lang="en-US" sz="2800" dirty="0"/>
              <a:t>war </a:t>
            </a:r>
            <a:r>
              <a:rPr lang="en-US" sz="2800" dirty="0" smtClean="0"/>
              <a:t>leaders including </a:t>
            </a:r>
            <a:r>
              <a:rPr lang="en-US" sz="2800" dirty="0"/>
              <a:t>Presidents Franklin Roosevelt and Harry Truman, Generals Dwight </a:t>
            </a:r>
            <a:r>
              <a:rPr lang="en-US" sz="2800" dirty="0" smtClean="0"/>
              <a:t>Eisenhower </a:t>
            </a:r>
            <a:r>
              <a:rPr lang="en-US" sz="2800" dirty="0"/>
              <a:t>and Douglas MacArthur, and Admiral Chester Nimitz. </a:t>
            </a:r>
            <a:endParaRPr lang="en-US" sz="2800" dirty="0" smtClean="0"/>
          </a:p>
          <a:p>
            <a:pPr marL="0" indent="0">
              <a:spcBef>
                <a:spcPts val="0"/>
              </a:spcBef>
              <a:buNone/>
            </a:pPr>
            <a:endParaRPr lang="en-US" sz="1800" dirty="0"/>
          </a:p>
          <a:p>
            <a:pPr marL="0" indent="0">
              <a:spcBef>
                <a:spcPts val="0"/>
              </a:spcBef>
              <a:buNone/>
            </a:pPr>
            <a:r>
              <a:rPr lang="en-US" sz="2800" dirty="0" smtClean="0"/>
              <a:t>The </a:t>
            </a:r>
            <a:r>
              <a:rPr lang="en-US" sz="2800" dirty="0"/>
              <a:t>only woman </a:t>
            </a:r>
            <a:r>
              <a:rPr lang="en-US" sz="2800" dirty="0" smtClean="0"/>
              <a:t>quoted is </a:t>
            </a:r>
            <a:r>
              <a:rPr lang="en-US" sz="2800" dirty="0"/>
              <a:t>Colonel </a:t>
            </a:r>
            <a:r>
              <a:rPr lang="en-US" sz="2800" dirty="0" err="1"/>
              <a:t>Oveta</a:t>
            </a:r>
            <a:r>
              <a:rPr lang="en-US" sz="2800" dirty="0"/>
              <a:t> Culp </a:t>
            </a:r>
            <a:r>
              <a:rPr lang="en-US" sz="2800" dirty="0" smtClean="0"/>
              <a:t>Hobby: </a:t>
            </a:r>
            <a:r>
              <a:rPr lang="en-US" sz="2800" i="1" dirty="0"/>
              <a:t>“Women who stepped up were measured as citizens of the nation, not as women. This was a people’s war and everyone was in it.”</a:t>
            </a:r>
            <a:br>
              <a:rPr lang="en-US" sz="2800" i="1" dirty="0"/>
            </a:br>
            <a:r>
              <a:rPr lang="en-US" sz="2800" dirty="0"/>
              <a:t/>
            </a:r>
            <a:br>
              <a:rPr lang="en-US" sz="2800" dirty="0"/>
            </a:br>
            <a:endParaRPr lang="en-US" sz="2800" dirty="0"/>
          </a:p>
        </p:txBody>
      </p:sp>
    </p:spTree>
    <p:extLst>
      <p:ext uri="{BB962C8B-B14F-4D97-AF65-F5344CB8AC3E}">
        <p14:creationId xmlns:p14="http://schemas.microsoft.com/office/powerpoint/2010/main" val="428442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24</a:t>
            </a:fld>
            <a:endParaRPr lang="en-US"/>
          </a:p>
        </p:txBody>
      </p:sp>
      <p:sp>
        <p:nvSpPr>
          <p:cNvPr id="4" name="Content Placeholder 3"/>
          <p:cNvSpPr>
            <a:spLocks noGrp="1"/>
          </p:cNvSpPr>
          <p:nvPr>
            <p:ph sz="quarter" idx="1"/>
          </p:nvPr>
        </p:nvSpPr>
        <p:spPr>
          <a:xfrm>
            <a:off x="457200" y="1600200"/>
            <a:ext cx="8229600" cy="3886200"/>
          </a:xfrm>
        </p:spPr>
        <p:txBody>
          <a:bodyPr>
            <a:noAutofit/>
          </a:bodyPr>
          <a:lstStyle/>
          <a:p>
            <a:pPr marL="0" indent="0">
              <a:spcBef>
                <a:spcPts val="0"/>
              </a:spcBef>
              <a:buNone/>
            </a:pPr>
            <a:r>
              <a:rPr lang="en-US" sz="2800" dirty="0"/>
              <a:t>T</a:t>
            </a:r>
            <a:r>
              <a:rPr lang="en-US" sz="2800" dirty="0" smtClean="0"/>
              <a:t>he NWHP 2016 Honorees have </a:t>
            </a:r>
            <a:r>
              <a:rPr lang="en-US" sz="2800" dirty="0"/>
              <a:t>dramatically influenced our public policy and the </a:t>
            </a:r>
            <a:r>
              <a:rPr lang="en-US" sz="2800" dirty="0" smtClean="0"/>
              <a:t>creation of </a:t>
            </a:r>
            <a:r>
              <a:rPr lang="en-US" sz="2800" dirty="0"/>
              <a:t>viable institutions and organizations. </a:t>
            </a:r>
            <a:r>
              <a:rPr lang="en-US" sz="2800" dirty="0" smtClean="0"/>
              <a:t> </a:t>
            </a:r>
          </a:p>
          <a:p>
            <a:pPr marL="0" indent="0">
              <a:spcBef>
                <a:spcPts val="0"/>
              </a:spcBef>
              <a:buNone/>
            </a:pPr>
            <a:endParaRPr lang="en-US" sz="2800" dirty="0"/>
          </a:p>
          <a:p>
            <a:pPr marL="0" indent="0">
              <a:spcBef>
                <a:spcPts val="0"/>
              </a:spcBef>
              <a:buNone/>
            </a:pPr>
            <a:r>
              <a:rPr lang="en-US" sz="2800" dirty="0" smtClean="0"/>
              <a:t>From </a:t>
            </a:r>
            <a:r>
              <a:rPr lang="en-US" sz="2800" dirty="0"/>
              <a:t>championing basic human rights to ensuring equal access and </a:t>
            </a:r>
            <a:r>
              <a:rPr lang="en-US" sz="2800" dirty="0" smtClean="0"/>
              <a:t>opportunity </a:t>
            </a:r>
            <a:r>
              <a:rPr lang="en-US" sz="2800" dirty="0"/>
              <a:t>for all Americans, they have led the way in establishing a stronger and more democratic country.</a:t>
            </a:r>
            <a:endParaRPr lang="en-US" sz="2800" dirty="0">
              <a:latin typeface="Georgia" panose="02040502050405020303" pitchFamily="18" charset="0"/>
            </a:endParaRPr>
          </a:p>
        </p:txBody>
      </p:sp>
    </p:spTree>
    <p:extLst>
      <p:ext uri="{BB962C8B-B14F-4D97-AF65-F5344CB8AC3E}">
        <p14:creationId xmlns:p14="http://schemas.microsoft.com/office/powerpoint/2010/main" val="31723208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25</a:t>
            </a:fld>
            <a:endParaRPr lang="en-US"/>
          </a:p>
        </p:txBody>
      </p:sp>
      <p:sp>
        <p:nvSpPr>
          <p:cNvPr id="4" name="Content Placeholder 3"/>
          <p:cNvSpPr>
            <a:spLocks noGrp="1"/>
          </p:cNvSpPr>
          <p:nvPr>
            <p:ph sz="quarter" idx="1"/>
          </p:nvPr>
        </p:nvSpPr>
        <p:spPr>
          <a:xfrm>
            <a:off x="457200" y="1600200"/>
            <a:ext cx="8229600" cy="4572000"/>
          </a:xfrm>
        </p:spPr>
        <p:txBody>
          <a:bodyPr>
            <a:noAutofit/>
          </a:bodyPr>
          <a:lstStyle/>
          <a:p>
            <a:pPr marL="0" indent="0">
              <a:spcBef>
                <a:spcPts val="0"/>
              </a:spcBef>
              <a:buNone/>
            </a:pPr>
            <a:r>
              <a:rPr lang="en-US" sz="2800" dirty="0"/>
              <a:t>Each of these </a:t>
            </a:r>
            <a:r>
              <a:rPr lang="en-US" sz="2800" dirty="0" smtClean="0"/>
              <a:t>brave women succeeded </a:t>
            </a:r>
            <a:r>
              <a:rPr lang="en-US" sz="2800" dirty="0"/>
              <a:t>against great </a:t>
            </a:r>
            <a:r>
              <a:rPr lang="en-US" sz="2800" dirty="0" smtClean="0"/>
              <a:t>odds.  Together, their stories demonstrate both </a:t>
            </a:r>
            <a:r>
              <a:rPr lang="en-US" sz="2800" dirty="0"/>
              <a:t>the </a:t>
            </a:r>
            <a:r>
              <a:rPr lang="en-US" sz="2800" dirty="0" smtClean="0"/>
              <a:t>daunting challenges they have faced, and the extraordinary successes they have realized. </a:t>
            </a:r>
          </a:p>
          <a:p>
            <a:pPr marL="0" indent="0">
              <a:spcBef>
                <a:spcPts val="0"/>
              </a:spcBef>
              <a:buNone/>
            </a:pPr>
            <a:endParaRPr lang="en-US" sz="2800" dirty="0"/>
          </a:p>
          <a:p>
            <a:pPr marL="0" indent="0">
              <a:spcBef>
                <a:spcPts val="0"/>
              </a:spcBef>
              <a:buNone/>
            </a:pPr>
            <a:r>
              <a:rPr lang="en-US" sz="2800" dirty="0" smtClean="0"/>
              <a:t>The </a:t>
            </a:r>
            <a:r>
              <a:rPr lang="en-US" sz="2800" dirty="0"/>
              <a:t>tenacity of each Honoree underlines the fact that women from all cultural backgrounds in all levels of public service and government are essential in the continuing work of forming a more perfect union.</a:t>
            </a:r>
            <a:endParaRPr lang="en-US" sz="2800" dirty="0">
              <a:latin typeface="Georgia" panose="02040502050405020303" pitchFamily="18" charset="0"/>
            </a:endParaRPr>
          </a:p>
        </p:txBody>
      </p:sp>
    </p:spTree>
    <p:extLst>
      <p:ext uri="{BB962C8B-B14F-4D97-AF65-F5344CB8AC3E}">
        <p14:creationId xmlns:p14="http://schemas.microsoft.com/office/powerpoint/2010/main" val="22463296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26</a:t>
            </a:fld>
            <a:endParaRPr lang="en-US"/>
          </a:p>
        </p:txBody>
      </p:sp>
      <p:sp>
        <p:nvSpPr>
          <p:cNvPr id="4" name="Content Placeholder 3"/>
          <p:cNvSpPr>
            <a:spLocks noGrp="1"/>
          </p:cNvSpPr>
          <p:nvPr>
            <p:ph sz="quarter" idx="1"/>
          </p:nvPr>
        </p:nvSpPr>
        <p:spPr>
          <a:xfrm>
            <a:off x="228600" y="1600200"/>
            <a:ext cx="8915400" cy="4724400"/>
          </a:xfrm>
        </p:spPr>
        <p:txBody>
          <a:bodyPr>
            <a:noAutofit/>
          </a:bodyPr>
          <a:lstStyle/>
          <a:p>
            <a:pPr marL="0" indent="0" algn="ctr">
              <a:spcBef>
                <a:spcPts val="0"/>
              </a:spcBef>
              <a:buNone/>
            </a:pPr>
            <a:r>
              <a:rPr lang="en-US" sz="2800" dirty="0" smtClean="0"/>
              <a:t>Below is a list of </a:t>
            </a:r>
            <a:r>
              <a:rPr lang="en-US" sz="2800" dirty="0"/>
              <a:t>other </a:t>
            </a:r>
            <a:r>
              <a:rPr lang="en-US" sz="2800" dirty="0" smtClean="0"/>
              <a:t>2016 Honorees</a:t>
            </a:r>
          </a:p>
          <a:p>
            <a:pPr marL="0" indent="0" algn="ctr">
              <a:spcBef>
                <a:spcPts val="0"/>
              </a:spcBef>
              <a:buNone/>
            </a:pPr>
            <a:r>
              <a:rPr lang="en-US" sz="2800" dirty="0" smtClean="0"/>
              <a:t>For </a:t>
            </a:r>
            <a:r>
              <a:rPr lang="en-US" sz="2800" smtClean="0"/>
              <a:t>more information </a:t>
            </a:r>
            <a:r>
              <a:rPr lang="en-US" sz="2800" dirty="0" smtClean="0"/>
              <a:t>go to </a:t>
            </a:r>
            <a:r>
              <a:rPr lang="en-US" sz="2800" b="1" dirty="0" smtClean="0">
                <a:solidFill>
                  <a:schemeClr val="accent6">
                    <a:lumMod val="75000"/>
                  </a:schemeClr>
                </a:solidFill>
              </a:rPr>
              <a:t>www.nwhp.org</a:t>
            </a:r>
          </a:p>
          <a:p>
            <a:pPr marL="0" indent="0">
              <a:spcBef>
                <a:spcPts val="0"/>
              </a:spcBef>
              <a:buNone/>
            </a:pPr>
            <a:endParaRPr lang="en-US" sz="2000" dirty="0" smtClean="0"/>
          </a:p>
          <a:p>
            <a:pPr marL="0" indent="0">
              <a:spcBef>
                <a:spcPts val="0"/>
              </a:spcBef>
              <a:buNone/>
            </a:pPr>
            <a:r>
              <a:rPr lang="en-US" sz="2800" dirty="0" smtClean="0"/>
              <a:t>Sister </a:t>
            </a:r>
            <a:r>
              <a:rPr lang="en-US" sz="2800" dirty="0"/>
              <a:t>Mary Madonna </a:t>
            </a:r>
            <a:r>
              <a:rPr lang="en-US" sz="2800" dirty="0" smtClean="0"/>
              <a:t>Ashton</a:t>
            </a:r>
          </a:p>
          <a:p>
            <a:pPr marL="0" indent="0">
              <a:spcBef>
                <a:spcPts val="0"/>
              </a:spcBef>
              <a:buNone/>
            </a:pPr>
            <a:r>
              <a:rPr lang="en-US" sz="2800" dirty="0" smtClean="0"/>
              <a:t>Daisy </a:t>
            </a:r>
            <a:r>
              <a:rPr lang="en-US" sz="2800" dirty="0"/>
              <a:t>Bates</a:t>
            </a:r>
          </a:p>
          <a:p>
            <a:pPr marL="0" indent="0">
              <a:spcBef>
                <a:spcPts val="0"/>
              </a:spcBef>
              <a:buNone/>
            </a:pPr>
            <a:r>
              <a:rPr lang="en-US" sz="2800" dirty="0"/>
              <a:t>Sonia Pressman Fuentes</a:t>
            </a:r>
          </a:p>
          <a:p>
            <a:pPr marL="0" indent="0">
              <a:spcBef>
                <a:spcPts val="0"/>
              </a:spcBef>
              <a:buNone/>
            </a:pPr>
            <a:r>
              <a:rPr lang="en-US" sz="2800" dirty="0"/>
              <a:t>Isabel Gonzalez </a:t>
            </a:r>
            <a:endParaRPr lang="en-US" sz="2800" dirty="0" smtClean="0"/>
          </a:p>
          <a:p>
            <a:pPr marL="0" indent="0">
              <a:spcBef>
                <a:spcPts val="0"/>
              </a:spcBef>
              <a:buNone/>
            </a:pPr>
            <a:r>
              <a:rPr lang="en-US" sz="2800" dirty="0" smtClean="0"/>
              <a:t>Ella </a:t>
            </a:r>
            <a:r>
              <a:rPr lang="en-US" sz="2800" dirty="0"/>
              <a:t>Grasso </a:t>
            </a:r>
            <a:endParaRPr lang="en-US" sz="2800" dirty="0" smtClean="0"/>
          </a:p>
          <a:p>
            <a:pPr marL="0" indent="0">
              <a:spcBef>
                <a:spcPts val="0"/>
              </a:spcBef>
              <a:buNone/>
            </a:pPr>
            <a:r>
              <a:rPr lang="en-US" sz="2800" dirty="0" smtClean="0"/>
              <a:t>Suzan </a:t>
            </a:r>
            <a:r>
              <a:rPr lang="en-US" sz="2800" dirty="0"/>
              <a:t>Shown Harjo</a:t>
            </a:r>
          </a:p>
          <a:p>
            <a:pPr marL="0" indent="0">
              <a:spcBef>
                <a:spcPts val="0"/>
              </a:spcBef>
              <a:buNone/>
            </a:pPr>
            <a:r>
              <a:rPr lang="en-US" sz="2800" dirty="0" smtClean="0"/>
              <a:t>Barbara Mikulski</a:t>
            </a:r>
            <a:r>
              <a:rPr lang="en-US" sz="2800" dirty="0"/>
              <a:t> </a:t>
            </a:r>
            <a:endParaRPr lang="en-US" sz="2800" dirty="0" smtClean="0"/>
          </a:p>
          <a:p>
            <a:pPr marL="0" indent="0">
              <a:spcBef>
                <a:spcPts val="0"/>
              </a:spcBef>
              <a:buNone/>
            </a:pPr>
            <a:r>
              <a:rPr lang="en-US" sz="2800" dirty="0" smtClean="0"/>
              <a:t>Betty </a:t>
            </a:r>
            <a:r>
              <a:rPr lang="en-US" sz="2800" dirty="0"/>
              <a:t>Mae Tiger Jumper</a:t>
            </a:r>
            <a:endParaRPr lang="en-US" sz="2800" dirty="0" smtClean="0"/>
          </a:p>
          <a:p>
            <a:pPr marL="0" indent="0">
              <a:spcBef>
                <a:spcPts val="0"/>
              </a:spcBef>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b="1" dirty="0"/>
          </a:p>
          <a:p>
            <a:pPr marL="0" indent="0">
              <a:buNone/>
            </a:pPr>
            <a:endParaRPr lang="en-US" sz="2800" dirty="0" smtClean="0"/>
          </a:p>
          <a:p>
            <a:pPr marL="0" indent="0">
              <a:buNone/>
            </a:pPr>
            <a:r>
              <a:rPr lang="en-US" sz="2800" b="1" dirty="0"/>
              <a:t/>
            </a:r>
            <a:br>
              <a:rPr lang="en-US" sz="2800" b="1" dirty="0"/>
            </a:br>
            <a:r>
              <a:rPr lang="en-US" sz="2800" b="1" dirty="0"/>
              <a:t/>
            </a:r>
            <a:br>
              <a:rPr lang="en-US" sz="2800" b="1" dirty="0"/>
            </a:br>
            <a:endParaRPr lang="en-US" sz="2800" dirty="0">
              <a:latin typeface="Georgia" panose="02040502050405020303" pitchFamily="18" charset="0"/>
            </a:endParaRPr>
          </a:p>
        </p:txBody>
      </p:sp>
      <p:sp>
        <p:nvSpPr>
          <p:cNvPr id="7" name="Rectangle 6"/>
          <p:cNvSpPr/>
          <p:nvPr/>
        </p:nvSpPr>
        <p:spPr>
          <a:xfrm>
            <a:off x="5334000" y="2743200"/>
            <a:ext cx="4038600" cy="3539430"/>
          </a:xfrm>
          <a:prstGeom prst="rect">
            <a:avLst/>
          </a:prstGeom>
        </p:spPr>
        <p:txBody>
          <a:bodyPr wrap="square">
            <a:spAutoFit/>
          </a:bodyPr>
          <a:lstStyle/>
          <a:p>
            <a:r>
              <a:rPr lang="en-US" sz="2800" dirty="0">
                <a:solidFill>
                  <a:schemeClr val="dk1"/>
                </a:solidFill>
              </a:rPr>
              <a:t>Inez </a:t>
            </a:r>
            <a:r>
              <a:rPr lang="en-US" sz="2800" dirty="0" err="1">
                <a:solidFill>
                  <a:schemeClr val="dk1"/>
                </a:solidFill>
              </a:rPr>
              <a:t>Milholland</a:t>
            </a:r>
            <a:endParaRPr lang="en-US" sz="2800" dirty="0">
              <a:solidFill>
                <a:schemeClr val="dk1"/>
              </a:solidFill>
            </a:endParaRPr>
          </a:p>
          <a:p>
            <a:r>
              <a:rPr lang="en-US" sz="2800" dirty="0">
                <a:solidFill>
                  <a:schemeClr val="dk1"/>
                </a:solidFill>
              </a:rPr>
              <a:t>Karen </a:t>
            </a:r>
            <a:r>
              <a:rPr lang="en-US" sz="2800" dirty="0" err="1">
                <a:solidFill>
                  <a:schemeClr val="dk1"/>
                </a:solidFill>
              </a:rPr>
              <a:t>Narasaki</a:t>
            </a:r>
            <a:endParaRPr lang="en-US" sz="2800" dirty="0">
              <a:solidFill>
                <a:schemeClr val="dk1"/>
              </a:solidFill>
            </a:endParaRPr>
          </a:p>
          <a:p>
            <a:r>
              <a:rPr lang="en-US" sz="2800" dirty="0">
                <a:solidFill>
                  <a:schemeClr val="dk1"/>
                </a:solidFill>
              </a:rPr>
              <a:t>Nancy Grace Roman</a:t>
            </a:r>
          </a:p>
          <a:p>
            <a:r>
              <a:rPr lang="en-US" sz="2800" dirty="0">
                <a:solidFill>
                  <a:schemeClr val="dk1"/>
                </a:solidFill>
              </a:rPr>
              <a:t>Bernice Sandler</a:t>
            </a:r>
          </a:p>
          <a:p>
            <a:r>
              <a:rPr lang="en-US" sz="2800" dirty="0">
                <a:solidFill>
                  <a:schemeClr val="dk1"/>
                </a:solidFill>
              </a:rPr>
              <a:t>Nadine </a:t>
            </a:r>
            <a:r>
              <a:rPr lang="en-US" sz="2800" dirty="0" smtClean="0">
                <a:solidFill>
                  <a:schemeClr val="dk1"/>
                </a:solidFill>
              </a:rPr>
              <a:t>Smith</a:t>
            </a:r>
          </a:p>
          <a:p>
            <a:r>
              <a:rPr lang="en-US" sz="2800" dirty="0" smtClean="0">
                <a:solidFill>
                  <a:schemeClr val="dk1"/>
                </a:solidFill>
              </a:rPr>
              <a:t>Judy </a:t>
            </a:r>
            <a:r>
              <a:rPr lang="en-US" sz="2800" dirty="0">
                <a:solidFill>
                  <a:schemeClr val="dk1"/>
                </a:solidFill>
              </a:rPr>
              <a:t>Hart</a:t>
            </a:r>
          </a:p>
          <a:p>
            <a:r>
              <a:rPr lang="en-US" sz="2800" dirty="0" smtClean="0">
                <a:solidFill>
                  <a:schemeClr val="dk1"/>
                </a:solidFill>
              </a:rPr>
              <a:t>Dorothy C. </a:t>
            </a:r>
            <a:r>
              <a:rPr lang="en-US" sz="2800" dirty="0">
                <a:solidFill>
                  <a:schemeClr val="dk1"/>
                </a:solidFill>
              </a:rPr>
              <a:t>Stratton</a:t>
            </a:r>
          </a:p>
          <a:p>
            <a:r>
              <a:rPr lang="en-US" sz="2800" dirty="0"/>
              <a:t> </a:t>
            </a:r>
            <a:r>
              <a:rPr lang="en-US" sz="2800" dirty="0" smtClean="0"/>
              <a:t>            </a:t>
            </a:r>
            <a:endParaRPr lang="en-US" sz="2800" dirty="0"/>
          </a:p>
        </p:txBody>
      </p:sp>
    </p:spTree>
    <p:extLst>
      <p:ext uri="{BB962C8B-B14F-4D97-AF65-F5344CB8AC3E}">
        <p14:creationId xmlns:p14="http://schemas.microsoft.com/office/powerpoint/2010/main" val="10261265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27</a:t>
            </a:fld>
            <a:endParaRPr lang="en-US"/>
          </a:p>
        </p:txBody>
      </p:sp>
      <p:sp>
        <p:nvSpPr>
          <p:cNvPr id="4" name="Content Placeholder 3"/>
          <p:cNvSpPr>
            <a:spLocks noGrp="1"/>
          </p:cNvSpPr>
          <p:nvPr>
            <p:ph sz="quarter" idx="1"/>
          </p:nvPr>
        </p:nvSpPr>
        <p:spPr>
          <a:xfrm>
            <a:off x="457200" y="1600200"/>
            <a:ext cx="8229600" cy="4572000"/>
          </a:xfrm>
        </p:spPr>
        <p:txBody>
          <a:bodyPr/>
          <a:lstStyle/>
          <a:p>
            <a:r>
              <a:rPr lang="en-US" b="1" dirty="0">
                <a:solidFill>
                  <a:schemeClr val="accent6">
                    <a:lumMod val="75000"/>
                  </a:schemeClr>
                </a:solidFill>
              </a:rPr>
              <a:t>http://www.nwhp.org</a:t>
            </a:r>
            <a:r>
              <a:rPr lang="en-US" b="1" dirty="0" smtClean="0">
                <a:solidFill>
                  <a:schemeClr val="accent6">
                    <a:lumMod val="75000"/>
                  </a:schemeClr>
                </a:solidFill>
              </a:rPr>
              <a:t>/</a:t>
            </a:r>
          </a:p>
          <a:p>
            <a:r>
              <a:rPr lang="en-US" b="1" dirty="0">
                <a:solidFill>
                  <a:schemeClr val="accent6">
                    <a:lumMod val="75000"/>
                  </a:schemeClr>
                </a:solidFill>
              </a:rPr>
              <a:t>http://</a:t>
            </a:r>
            <a:r>
              <a:rPr lang="en-US" b="1" dirty="0" smtClean="0">
                <a:solidFill>
                  <a:schemeClr val="accent6">
                    <a:lumMod val="75000"/>
                  </a:schemeClr>
                </a:solidFill>
              </a:rPr>
              <a:t>www.awm.lee.army.mil/research_pages/hobby.htm</a:t>
            </a:r>
          </a:p>
          <a:p>
            <a:r>
              <a:rPr lang="en-US" b="1" dirty="0">
                <a:solidFill>
                  <a:schemeClr val="accent6">
                    <a:lumMod val="75000"/>
                  </a:schemeClr>
                </a:solidFill>
              </a:rPr>
              <a:t>https://www.ssa.gov/history/hobby.html</a:t>
            </a:r>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smtClean="0"/>
              <a:t>Sources</a:t>
            </a:r>
            <a:endParaRPr lang="en-US" sz="5400" dirty="0"/>
          </a:p>
        </p:txBody>
      </p:sp>
    </p:spTree>
    <p:extLst>
      <p:ext uri="{BB962C8B-B14F-4D97-AF65-F5344CB8AC3E}">
        <p14:creationId xmlns:p14="http://schemas.microsoft.com/office/powerpoint/2010/main" val="3060856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85800" y="609600"/>
            <a:ext cx="7772400" cy="5693866"/>
          </a:xfrm>
          <a:prstGeom prst="rect">
            <a:avLst/>
          </a:prstGeom>
          <a:noFill/>
          <a:ln w="9525">
            <a:noFill/>
            <a:miter lim="800000"/>
            <a:headEnd/>
            <a:tailEnd/>
          </a:ln>
        </p:spPr>
        <p:txBody>
          <a:bodyPr wrap="square">
            <a:spAutoFit/>
          </a:bodyPr>
          <a:lstStyle/>
          <a:p>
            <a:pPr algn="ctr"/>
            <a:r>
              <a:rPr lang="en-US" sz="3600" dirty="0">
                <a:latin typeface="Century Schoolbook" pitchFamily="18" charset="0"/>
              </a:rPr>
              <a:t>Prepared by </a:t>
            </a:r>
            <a:r>
              <a:rPr lang="en-US" sz="3600" dirty="0" smtClean="0">
                <a:latin typeface="Century Schoolbook" pitchFamily="18" charset="0"/>
              </a:rPr>
              <a:t>the </a:t>
            </a:r>
            <a:r>
              <a:rPr lang="en-US" sz="3600" dirty="0">
                <a:latin typeface="Century Schoolbook" pitchFamily="18" charset="0"/>
              </a:rPr>
              <a:t>Defense Equal Opportunity Management Institute, </a:t>
            </a:r>
            <a:br>
              <a:rPr lang="en-US" sz="3600" dirty="0">
                <a:latin typeface="Century Schoolbook" pitchFamily="18" charset="0"/>
              </a:rPr>
            </a:br>
            <a:r>
              <a:rPr lang="en-US" sz="3600" dirty="0">
                <a:latin typeface="Century Schoolbook" pitchFamily="18" charset="0"/>
              </a:rPr>
              <a:t>Patrick Air Force Base, Florida</a:t>
            </a:r>
            <a:br>
              <a:rPr lang="en-US" sz="3600" dirty="0">
                <a:latin typeface="Century Schoolbook" pitchFamily="18" charset="0"/>
              </a:rPr>
            </a:br>
            <a:r>
              <a:rPr lang="en-US" sz="3600" dirty="0" smtClean="0">
                <a:latin typeface="Century Schoolbook" pitchFamily="18" charset="0"/>
              </a:rPr>
              <a:t>March 2016</a:t>
            </a:r>
          </a:p>
          <a:p>
            <a:pPr algn="ctr"/>
            <a:endParaRPr lang="en-US" dirty="0" smtClean="0">
              <a:latin typeface="Century Schoolbook" pitchFamily="18" charset="0"/>
            </a:endParaRPr>
          </a:p>
          <a:p>
            <a:pPr algn="ctr"/>
            <a:r>
              <a:rPr lang="en-US" sz="2000" dirty="0" smtClean="0">
                <a:latin typeface="Century Schoolbook" pitchFamily="18" charset="0"/>
              </a:rPr>
              <a:t>Dawn </a:t>
            </a:r>
            <a:r>
              <a:rPr lang="en-US" sz="2000" dirty="0">
                <a:latin typeface="Century Schoolbook" pitchFamily="18" charset="0"/>
              </a:rPr>
              <a:t>W. </a:t>
            </a:r>
            <a:r>
              <a:rPr lang="en-US" sz="2000" dirty="0" smtClean="0">
                <a:latin typeface="Century Schoolbook" pitchFamily="18" charset="0"/>
              </a:rPr>
              <a:t>Smith</a:t>
            </a:r>
          </a:p>
          <a:p>
            <a:pPr algn="ctr"/>
            <a:endParaRPr lang="en-US" sz="2000" dirty="0">
              <a:latin typeface="Century Schoolbook" pitchFamily="18" charset="0"/>
            </a:endParaRPr>
          </a:p>
          <a:p>
            <a:pPr algn="ctr"/>
            <a:r>
              <a:rPr lang="en-US" dirty="0" smtClean="0">
                <a:latin typeface="Century Schoolbook" pitchFamily="18" charset="0"/>
              </a:rPr>
              <a:t>All </a:t>
            </a:r>
            <a:r>
              <a:rPr lang="en-US" dirty="0">
                <a:latin typeface="Century Schoolbook" pitchFamily="18" charset="0"/>
              </a:rPr>
              <a:t>photographs are public domain and are from various sources as cited. </a:t>
            </a:r>
            <a:endParaRPr lang="en-US" dirty="0" smtClean="0">
              <a:latin typeface="Century Schoolbook" pitchFamily="18" charset="0"/>
            </a:endParaRPr>
          </a:p>
          <a:p>
            <a:pPr algn="ctr"/>
            <a:r>
              <a:rPr lang="en-US" dirty="0">
                <a:latin typeface="Century Schoolbook" pitchFamily="18" charset="0"/>
              </a:rPr>
              <a:t/>
            </a:r>
            <a:br>
              <a:rPr lang="en-US" dirty="0">
                <a:latin typeface="Century Schoolbook" pitchFamily="18" charset="0"/>
              </a:rPr>
            </a:br>
            <a:r>
              <a:rPr lang="en-US" dirty="0" smtClean="0">
                <a:latin typeface="Century Schoolbook" pitchFamily="18" charset="0"/>
              </a:rPr>
              <a:t>The </a:t>
            </a:r>
            <a:r>
              <a:rPr lang="en-US" dirty="0">
                <a:latin typeface="Century Schoolbook" pitchFamily="18" charset="0"/>
              </a:rPr>
              <a:t>findings in this report are not to be construed as an official DEOMI, U.S. military services, or the Department of Defense position, unless designated by other authorized documents.</a:t>
            </a:r>
          </a:p>
          <a:p>
            <a:endParaRPr lang="en-US" dirty="0">
              <a:latin typeface="Cambria" pitchFamily="18" charset="0"/>
            </a:endParaRPr>
          </a:p>
        </p:txBody>
      </p:sp>
      <p:sp>
        <p:nvSpPr>
          <p:cNvPr id="3" name="Slide Number Placeholder 2"/>
          <p:cNvSpPr>
            <a:spLocks noGrp="1"/>
          </p:cNvSpPr>
          <p:nvPr>
            <p:ph type="sldNum" sz="quarter" idx="12"/>
          </p:nvPr>
        </p:nvSpPr>
        <p:spPr/>
        <p:txBody>
          <a:bodyPr/>
          <a:lstStyle/>
          <a:p>
            <a:fld id="{C6B2716E-BA3B-4246-9CBA-493AB61F767A}" type="slidenum">
              <a:rPr lang="en-US" smtClean="0"/>
              <a:pPr/>
              <a:t>28</a:t>
            </a:fld>
            <a:endParaRPr lang="en-US" dirty="0"/>
          </a:p>
        </p:txBody>
      </p:sp>
    </p:spTree>
    <p:extLst>
      <p:ext uri="{BB962C8B-B14F-4D97-AF65-F5344CB8AC3E}">
        <p14:creationId xmlns:p14="http://schemas.microsoft.com/office/powerpoint/2010/main" val="3998257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3</a:t>
            </a:fld>
            <a:endParaRPr lang="en-US"/>
          </a:p>
        </p:txBody>
      </p:sp>
      <p:sp>
        <p:nvSpPr>
          <p:cNvPr id="4" name="Content Placeholder 3"/>
          <p:cNvSpPr>
            <a:spLocks noGrp="1"/>
          </p:cNvSpPr>
          <p:nvPr>
            <p:ph sz="quarter" idx="1"/>
          </p:nvPr>
        </p:nvSpPr>
        <p:spPr>
          <a:xfrm>
            <a:off x="4191000" y="1676400"/>
            <a:ext cx="4495800" cy="4572000"/>
          </a:xfrm>
        </p:spPr>
        <p:txBody>
          <a:bodyPr>
            <a:noAutofit/>
          </a:bodyPr>
          <a:lstStyle/>
          <a:p>
            <a:pPr marL="0" indent="0">
              <a:spcBef>
                <a:spcPts val="0"/>
              </a:spcBef>
              <a:buNone/>
            </a:pPr>
            <a:r>
              <a:rPr lang="en-US" sz="2800" dirty="0">
                <a:latin typeface="Georgia" panose="02040502050405020303" pitchFamily="18" charset="0"/>
              </a:rPr>
              <a:t>This </a:t>
            </a:r>
            <a:r>
              <a:rPr lang="en-US" sz="2800" dirty="0" smtClean="0">
                <a:latin typeface="Georgia" panose="02040502050405020303" pitchFamily="18" charset="0"/>
              </a:rPr>
              <a:t>presentation features 2016 Honoree, Colonel </a:t>
            </a:r>
            <a:r>
              <a:rPr lang="en-US" sz="2800" dirty="0" err="1" smtClean="0">
                <a:latin typeface="Georgia" panose="02040502050405020303" pitchFamily="18" charset="0"/>
              </a:rPr>
              <a:t>Oveta</a:t>
            </a:r>
            <a:r>
              <a:rPr lang="en-US" sz="2800" dirty="0" smtClean="0">
                <a:latin typeface="Georgia" panose="02040502050405020303" pitchFamily="18" charset="0"/>
              </a:rPr>
              <a:t> </a:t>
            </a:r>
            <a:r>
              <a:rPr lang="en-US" sz="2800" dirty="0">
                <a:latin typeface="Georgia" panose="02040502050405020303" pitchFamily="18" charset="0"/>
              </a:rPr>
              <a:t>Culp </a:t>
            </a:r>
            <a:r>
              <a:rPr lang="en-US" sz="2800" dirty="0" smtClean="0">
                <a:latin typeface="Georgia" panose="02040502050405020303" pitchFamily="18" charset="0"/>
              </a:rPr>
              <a:t>Hobby, a pioneering </a:t>
            </a:r>
            <a:r>
              <a:rPr lang="en-US" sz="2800" dirty="0">
                <a:latin typeface="Georgia" panose="02040502050405020303" pitchFamily="18" charset="0"/>
              </a:rPr>
              <a:t>military leader who helped define women’s initial role in </a:t>
            </a:r>
            <a:r>
              <a:rPr lang="en-US" sz="2800" dirty="0" smtClean="0">
                <a:latin typeface="Georgia" panose="02040502050405020303" pitchFamily="18" charset="0"/>
              </a:rPr>
              <a:t>the U.S. </a:t>
            </a:r>
            <a:r>
              <a:rPr lang="en-US" sz="2800" dirty="0">
                <a:latin typeface="Georgia" panose="02040502050405020303" pitchFamily="18" charset="0"/>
              </a:rPr>
              <a:t>Army during World War II. </a:t>
            </a:r>
          </a:p>
          <a:p>
            <a:pPr marL="0" indent="0">
              <a:spcBef>
                <a:spcPts val="0"/>
              </a:spcBef>
              <a:buNone/>
            </a:pPr>
            <a:endParaRPr lang="en-US" sz="2800" dirty="0">
              <a:latin typeface="Georgia" panose="02040502050405020303" pitchFamily="18" charset="0"/>
            </a:endParaRPr>
          </a:p>
        </p:txBody>
      </p:sp>
      <p:pic>
        <p:nvPicPr>
          <p:cNvPr id="5" name="Picture 2" descr="C:\Users\1386903910E\AppData\Local\Microsoft\Windows\Temporary Internet Files\Content.Outlook\U5DIJK4T\34526 NWHM_2016_R2_FINALwBlee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9135" y="1493520"/>
            <a:ext cx="3590418" cy="4754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718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4</a:t>
            </a:fld>
            <a:endParaRPr lang="en-US"/>
          </a:p>
        </p:txBody>
      </p:sp>
      <p:sp>
        <p:nvSpPr>
          <p:cNvPr id="4" name="Content Placeholder 3"/>
          <p:cNvSpPr>
            <a:spLocks noGrp="1"/>
          </p:cNvSpPr>
          <p:nvPr>
            <p:ph sz="quarter" idx="1"/>
          </p:nvPr>
        </p:nvSpPr>
        <p:spPr>
          <a:xfrm>
            <a:off x="457200" y="1676400"/>
            <a:ext cx="8229600" cy="4572000"/>
          </a:xfrm>
        </p:spPr>
        <p:txBody>
          <a:bodyPr>
            <a:noAutofit/>
          </a:bodyPr>
          <a:lstStyle/>
          <a:p>
            <a:pPr marL="0" indent="0">
              <a:spcBef>
                <a:spcPts val="0"/>
              </a:spcBef>
              <a:buNone/>
            </a:pPr>
            <a:r>
              <a:rPr lang="en-US" sz="2800" dirty="0"/>
              <a:t>By 1941, as the United States edged closer to entering World War II, m</a:t>
            </a:r>
            <a:r>
              <a:rPr lang="en-US" sz="2800" dirty="0" smtClean="0"/>
              <a:t>en </a:t>
            </a:r>
            <a:r>
              <a:rPr lang="en-US" sz="2800" dirty="0"/>
              <a:t>were being drafted for military </a:t>
            </a:r>
            <a:r>
              <a:rPr lang="en-US" sz="2800" dirty="0" smtClean="0"/>
              <a:t>service—the </a:t>
            </a:r>
            <a:r>
              <a:rPr lang="en-US" sz="2800" dirty="0"/>
              <a:t>first peacetime draft in American </a:t>
            </a:r>
            <a:r>
              <a:rPr lang="en-US" sz="2800" dirty="0" smtClean="0"/>
              <a:t>history.</a:t>
            </a:r>
          </a:p>
          <a:p>
            <a:pPr marL="0" indent="0">
              <a:spcBef>
                <a:spcPts val="0"/>
              </a:spcBef>
              <a:buNone/>
            </a:pPr>
            <a:endParaRPr lang="en-US" sz="2800" dirty="0"/>
          </a:p>
          <a:p>
            <a:pPr marL="0" indent="0">
              <a:spcBef>
                <a:spcPts val="0"/>
              </a:spcBef>
              <a:buNone/>
            </a:pPr>
            <a:r>
              <a:rPr lang="en-US" sz="2800" dirty="0" smtClean="0"/>
              <a:t>During that time, as </a:t>
            </a:r>
            <a:r>
              <a:rPr lang="en-US" sz="2800" dirty="0"/>
              <a:t>many as </a:t>
            </a:r>
            <a:r>
              <a:rPr lang="en-US" sz="2800" dirty="0" smtClean="0"/>
              <a:t>10,000 letters </a:t>
            </a:r>
            <a:r>
              <a:rPr lang="en-US" sz="2800" dirty="0"/>
              <a:t>a day </a:t>
            </a:r>
            <a:r>
              <a:rPr lang="en-US" sz="2800" dirty="0" smtClean="0"/>
              <a:t>poured into the capital from </a:t>
            </a:r>
            <a:r>
              <a:rPr lang="en-US" sz="2800" dirty="0"/>
              <a:t>women </a:t>
            </a:r>
            <a:r>
              <a:rPr lang="en-US" sz="2800" dirty="0" smtClean="0"/>
              <a:t>seeking to support the </a:t>
            </a:r>
            <a:r>
              <a:rPr lang="en-US" sz="2800" dirty="0"/>
              <a:t>war </a:t>
            </a:r>
            <a:r>
              <a:rPr lang="en-US" sz="2800" dirty="0" smtClean="0"/>
              <a:t>effort by </a:t>
            </a:r>
            <a:r>
              <a:rPr lang="en-US" sz="2800" b="1" dirty="0" smtClean="0"/>
              <a:t>whatever means they could. </a:t>
            </a:r>
            <a:endParaRPr lang="en-US" sz="2800" b="1" dirty="0">
              <a:latin typeface="Georgia" panose="02040502050405020303" pitchFamily="18" charset="0"/>
            </a:endParaRPr>
          </a:p>
        </p:txBody>
      </p:sp>
    </p:spTree>
    <p:extLst>
      <p:ext uri="{BB962C8B-B14F-4D97-AF65-F5344CB8AC3E}">
        <p14:creationId xmlns:p14="http://schemas.microsoft.com/office/powerpoint/2010/main" val="38405779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5</a:t>
            </a:fld>
            <a:endParaRPr lang="en-US"/>
          </a:p>
        </p:txBody>
      </p:sp>
      <p:sp>
        <p:nvSpPr>
          <p:cNvPr id="4" name="Content Placeholder 3"/>
          <p:cNvSpPr>
            <a:spLocks noGrp="1"/>
          </p:cNvSpPr>
          <p:nvPr>
            <p:ph sz="quarter" idx="1"/>
          </p:nvPr>
        </p:nvSpPr>
        <p:spPr>
          <a:xfrm>
            <a:off x="457200" y="1676400"/>
            <a:ext cx="8229600" cy="4572000"/>
          </a:xfrm>
        </p:spPr>
        <p:txBody>
          <a:bodyPr>
            <a:noAutofit/>
          </a:bodyPr>
          <a:lstStyle/>
          <a:p>
            <a:pPr marL="0" indent="0">
              <a:spcBef>
                <a:spcPts val="0"/>
              </a:spcBef>
              <a:buNone/>
            </a:pPr>
            <a:r>
              <a:rPr lang="en-US" sz="2800" dirty="0" smtClean="0"/>
              <a:t>In 1941, General </a:t>
            </a:r>
            <a:r>
              <a:rPr lang="en-US" sz="2800" dirty="0"/>
              <a:t>David </a:t>
            </a:r>
            <a:r>
              <a:rPr lang="en-US" sz="2800" dirty="0" err="1"/>
              <a:t>Searles</a:t>
            </a:r>
            <a:r>
              <a:rPr lang="en-US" sz="2800" dirty="0"/>
              <a:t> asked </a:t>
            </a:r>
            <a:r>
              <a:rPr lang="en-US" sz="2800" dirty="0" smtClean="0"/>
              <a:t>Mrs. </a:t>
            </a:r>
            <a:r>
              <a:rPr lang="en-US" sz="2800" dirty="0" err="1" smtClean="0"/>
              <a:t>Oveta</a:t>
            </a:r>
            <a:r>
              <a:rPr lang="en-US" sz="2800" dirty="0" smtClean="0"/>
              <a:t> Culp Hobby, the wife of the former governor of Texas, to </a:t>
            </a:r>
            <a:r>
              <a:rPr lang="en-US" sz="2800" dirty="0"/>
              <a:t>direct a </a:t>
            </a:r>
            <a:r>
              <a:rPr lang="en-US" sz="2800" dirty="0" smtClean="0"/>
              <a:t>women’s </a:t>
            </a:r>
            <a:r>
              <a:rPr lang="en-US" sz="2800" dirty="0"/>
              <a:t>initiative in support of the </a:t>
            </a:r>
            <a:r>
              <a:rPr lang="en-US" sz="2800" dirty="0" smtClean="0"/>
              <a:t>Army. </a:t>
            </a:r>
          </a:p>
          <a:p>
            <a:pPr marL="0" indent="0">
              <a:spcBef>
                <a:spcPts val="0"/>
              </a:spcBef>
              <a:buNone/>
            </a:pPr>
            <a:endParaRPr lang="en-US" sz="1800" dirty="0"/>
          </a:p>
          <a:p>
            <a:pPr marL="0" indent="0">
              <a:spcBef>
                <a:spcPts val="0"/>
              </a:spcBef>
              <a:buNone/>
            </a:pPr>
            <a:r>
              <a:rPr lang="en-US" sz="2800" dirty="0" smtClean="0"/>
              <a:t>At the time</a:t>
            </a:r>
            <a:r>
              <a:rPr lang="en-US" sz="2800" dirty="0"/>
              <a:t>, she served on the Texas State Committee for Human Security, an organization that solicited funds for blind and needy children. </a:t>
            </a:r>
            <a:br>
              <a:rPr lang="en-US" sz="2800" dirty="0"/>
            </a:br>
            <a:endParaRPr lang="en-US" sz="1800" dirty="0"/>
          </a:p>
        </p:txBody>
      </p:sp>
    </p:spTree>
    <p:extLst>
      <p:ext uri="{BB962C8B-B14F-4D97-AF65-F5344CB8AC3E}">
        <p14:creationId xmlns:p14="http://schemas.microsoft.com/office/powerpoint/2010/main" val="2355808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6</a:t>
            </a:fld>
            <a:endParaRPr lang="en-US"/>
          </a:p>
        </p:txBody>
      </p:sp>
      <p:sp>
        <p:nvSpPr>
          <p:cNvPr id="4" name="Content Placeholder 3"/>
          <p:cNvSpPr>
            <a:spLocks noGrp="1"/>
          </p:cNvSpPr>
          <p:nvPr>
            <p:ph sz="quarter" idx="1"/>
          </p:nvPr>
        </p:nvSpPr>
        <p:spPr>
          <a:xfrm>
            <a:off x="457200" y="1676400"/>
            <a:ext cx="8229600" cy="4572000"/>
          </a:xfrm>
        </p:spPr>
        <p:txBody>
          <a:bodyPr>
            <a:noAutofit/>
          </a:bodyPr>
          <a:lstStyle/>
          <a:p>
            <a:pPr marL="0" indent="0">
              <a:spcBef>
                <a:spcPts val="0"/>
              </a:spcBef>
              <a:buNone/>
            </a:pPr>
            <a:r>
              <a:rPr lang="en-US" sz="2800" dirty="0" smtClean="0"/>
              <a:t>Mrs. Hobby declined</a:t>
            </a:r>
            <a:r>
              <a:rPr lang="en-US" sz="2800" dirty="0"/>
              <a:t>, stating she could not be away from her family.  </a:t>
            </a:r>
            <a:r>
              <a:rPr lang="en-US" sz="2800" dirty="0" smtClean="0"/>
              <a:t>General </a:t>
            </a:r>
            <a:r>
              <a:rPr lang="en-US" sz="2800" dirty="0" err="1" smtClean="0"/>
              <a:t>Searles</a:t>
            </a:r>
            <a:r>
              <a:rPr lang="en-US" sz="2800" dirty="0" smtClean="0"/>
              <a:t> </a:t>
            </a:r>
            <a:r>
              <a:rPr lang="en-US" sz="2800" dirty="0"/>
              <a:t>then proposed that she outline what such an organization would look like for women who wanted to contribute.  </a:t>
            </a:r>
            <a:endParaRPr lang="en-US" sz="2800" dirty="0" smtClean="0"/>
          </a:p>
          <a:p>
            <a:pPr marL="0" indent="0">
              <a:spcBef>
                <a:spcPts val="0"/>
              </a:spcBef>
              <a:buNone/>
            </a:pPr>
            <a:endParaRPr lang="en-US" sz="2800" dirty="0"/>
          </a:p>
          <a:p>
            <a:pPr marL="0" indent="0">
              <a:spcBef>
                <a:spcPts val="0"/>
              </a:spcBef>
              <a:buNone/>
            </a:pPr>
            <a:r>
              <a:rPr lang="en-US" sz="2800" dirty="0" smtClean="0"/>
              <a:t>She </a:t>
            </a:r>
            <a:r>
              <a:rPr lang="en-US" sz="2800" dirty="0"/>
              <a:t>sent him </a:t>
            </a:r>
            <a:r>
              <a:rPr lang="en-US" sz="2800" dirty="0" smtClean="0"/>
              <a:t>a proposed organizational chart.  He asked her again </a:t>
            </a:r>
            <a:r>
              <a:rPr lang="en-US" sz="2800" dirty="0"/>
              <a:t>to serve as </a:t>
            </a:r>
            <a:r>
              <a:rPr lang="en-US" sz="2800" dirty="0" smtClean="0"/>
              <a:t>Chief of the Women's </a:t>
            </a:r>
            <a:r>
              <a:rPr lang="en-US" sz="2800" dirty="0"/>
              <a:t>Interest Section, Bureau of Public </a:t>
            </a:r>
            <a:r>
              <a:rPr lang="en-US" sz="2800" dirty="0" smtClean="0"/>
              <a:t>Affairs, </a:t>
            </a:r>
            <a:r>
              <a:rPr lang="en-US" sz="2800" dirty="0"/>
              <a:t>for the War Department. </a:t>
            </a:r>
            <a:r>
              <a:rPr lang="en-US" sz="2800" dirty="0" smtClean="0"/>
              <a:t> </a:t>
            </a:r>
            <a:endParaRPr lang="en-US" sz="2800" dirty="0">
              <a:latin typeface="Georgia" panose="02040502050405020303" pitchFamily="18" charset="0"/>
            </a:endParaRPr>
          </a:p>
        </p:txBody>
      </p:sp>
    </p:spTree>
    <p:extLst>
      <p:ext uri="{BB962C8B-B14F-4D97-AF65-F5344CB8AC3E}">
        <p14:creationId xmlns:p14="http://schemas.microsoft.com/office/powerpoint/2010/main" val="347630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7</a:t>
            </a:fld>
            <a:endParaRPr lang="en-US"/>
          </a:p>
        </p:txBody>
      </p:sp>
      <p:sp>
        <p:nvSpPr>
          <p:cNvPr id="4" name="Content Placeholder 3"/>
          <p:cNvSpPr>
            <a:spLocks noGrp="1"/>
          </p:cNvSpPr>
          <p:nvPr>
            <p:ph sz="quarter" idx="1"/>
          </p:nvPr>
        </p:nvSpPr>
        <p:spPr>
          <a:xfrm>
            <a:off x="457200" y="1676400"/>
            <a:ext cx="8229600" cy="4572000"/>
          </a:xfrm>
        </p:spPr>
        <p:txBody>
          <a:bodyPr>
            <a:noAutofit/>
          </a:bodyPr>
          <a:lstStyle/>
          <a:p>
            <a:pPr marL="0" indent="0">
              <a:spcBef>
                <a:spcPts val="0"/>
              </a:spcBef>
              <a:buNone/>
            </a:pPr>
            <a:r>
              <a:rPr lang="en-US" sz="2800" dirty="0" smtClean="0"/>
              <a:t>She </a:t>
            </a:r>
            <a:r>
              <a:rPr lang="en-US" sz="2800" dirty="0"/>
              <a:t>refused a second </a:t>
            </a:r>
            <a:r>
              <a:rPr lang="en-US" sz="2800" dirty="0" smtClean="0"/>
              <a:t>time.  When her husband heard </a:t>
            </a:r>
            <a:r>
              <a:rPr lang="en-US" sz="2800" dirty="0"/>
              <a:t>about the offer, he told her, </a:t>
            </a:r>
            <a:r>
              <a:rPr lang="en-US" sz="2800" i="1" dirty="0"/>
              <a:t>“Any thoughtful person knows that we are in this war, and that every one of us is going to have to do whatever we are called on to do.” </a:t>
            </a:r>
            <a:r>
              <a:rPr lang="en-US" sz="2800" i="1" dirty="0" smtClean="0"/>
              <a:t> </a:t>
            </a:r>
            <a:r>
              <a:rPr lang="en-US" sz="2800" dirty="0" smtClean="0"/>
              <a:t>She then accepted </a:t>
            </a:r>
            <a:r>
              <a:rPr lang="en-US" sz="2800" dirty="0"/>
              <a:t>the job</a:t>
            </a:r>
            <a:r>
              <a:rPr lang="en-US" sz="2800" dirty="0" smtClean="0"/>
              <a:t>.</a:t>
            </a:r>
          </a:p>
          <a:p>
            <a:pPr marL="0" indent="0">
              <a:spcBef>
                <a:spcPts val="0"/>
              </a:spcBef>
              <a:buNone/>
            </a:pPr>
            <a:r>
              <a:rPr lang="en-US" sz="1800" dirty="0"/>
              <a:t/>
            </a:r>
            <a:br>
              <a:rPr lang="en-US" sz="1800" dirty="0"/>
            </a:br>
            <a:r>
              <a:rPr lang="en-US" sz="2800" dirty="0"/>
              <a:t>At a salary of a dollar a year, </a:t>
            </a:r>
            <a:r>
              <a:rPr lang="en-US" sz="2800" dirty="0" smtClean="0"/>
              <a:t>Mrs. Hobby </a:t>
            </a:r>
            <a:r>
              <a:rPr lang="en-US" sz="2800" dirty="0"/>
              <a:t>moved to Washington, D.C. </a:t>
            </a:r>
            <a:r>
              <a:rPr lang="en-US" sz="2800" dirty="0" smtClean="0"/>
              <a:t>and served </a:t>
            </a:r>
            <a:r>
              <a:rPr lang="en-US" sz="2800" dirty="0"/>
              <a:t>in this position for one year before her mandate changed with the country’s declaration of war on December 8, 1941. </a:t>
            </a:r>
          </a:p>
          <a:p>
            <a:pPr marL="0" indent="0">
              <a:buNone/>
            </a:pPr>
            <a:endParaRPr lang="en-US" sz="2800" dirty="0">
              <a:latin typeface="Georgia" panose="02040502050405020303" pitchFamily="18" charset="0"/>
            </a:endParaRPr>
          </a:p>
        </p:txBody>
      </p:sp>
    </p:spTree>
    <p:extLst>
      <p:ext uri="{BB962C8B-B14F-4D97-AF65-F5344CB8AC3E}">
        <p14:creationId xmlns:p14="http://schemas.microsoft.com/office/powerpoint/2010/main" val="1953806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ED2771-0C23-492E-A346-11648167F2C4}" type="slidenum">
              <a:rPr lang="en-US" smtClean="0"/>
              <a:t>8</a:t>
            </a:fld>
            <a:endParaRPr lang="en-US"/>
          </a:p>
        </p:txBody>
      </p:sp>
      <p:sp>
        <p:nvSpPr>
          <p:cNvPr id="4" name="Content Placeholder 3"/>
          <p:cNvSpPr>
            <a:spLocks noGrp="1"/>
          </p:cNvSpPr>
          <p:nvPr>
            <p:ph sz="quarter" idx="1"/>
          </p:nvPr>
        </p:nvSpPr>
        <p:spPr>
          <a:xfrm>
            <a:off x="457200" y="1600200"/>
            <a:ext cx="3733800" cy="4572000"/>
          </a:xfrm>
        </p:spPr>
        <p:txBody>
          <a:bodyPr>
            <a:noAutofit/>
          </a:bodyPr>
          <a:lstStyle/>
          <a:p>
            <a:pPr marL="0" indent="0">
              <a:buNone/>
            </a:pPr>
            <a:r>
              <a:rPr lang="en-US" sz="2800" dirty="0" smtClean="0"/>
              <a:t>In </a:t>
            </a:r>
            <a:r>
              <a:rPr lang="en-US" sz="2800" dirty="0"/>
              <a:t>1942 </a:t>
            </a:r>
            <a:r>
              <a:rPr lang="en-US" sz="2800" dirty="0" smtClean="0"/>
              <a:t>Major Hobby </a:t>
            </a:r>
            <a:r>
              <a:rPr lang="en-US" sz="2800" dirty="0"/>
              <a:t>became the first Director of the </a:t>
            </a:r>
            <a:r>
              <a:rPr lang="en-US" sz="2800" dirty="0" smtClean="0"/>
              <a:t>newly-formed </a:t>
            </a:r>
            <a:r>
              <a:rPr lang="en-US" sz="2800" dirty="0"/>
              <a:t>Women’s Army Auxiliary </a:t>
            </a:r>
            <a:r>
              <a:rPr lang="en-US" sz="2800" dirty="0" smtClean="0"/>
              <a:t>Corps (WAAC), </a:t>
            </a:r>
            <a:r>
              <a:rPr lang="en-US" sz="2800" dirty="0"/>
              <a:t>later </a:t>
            </a:r>
            <a:r>
              <a:rPr lang="en-US" sz="2800" dirty="0" smtClean="0"/>
              <a:t>renamed the Women’s </a:t>
            </a:r>
            <a:r>
              <a:rPr lang="en-US" sz="2800" dirty="0"/>
              <a:t>Army </a:t>
            </a:r>
            <a:r>
              <a:rPr lang="en-US" sz="2800" dirty="0" smtClean="0"/>
              <a:t>Corps (WAC) in 1943.</a:t>
            </a:r>
            <a:endParaRPr lang="en-US" sz="2800" dirty="0"/>
          </a:p>
        </p:txBody>
      </p:sp>
      <p:sp>
        <p:nvSpPr>
          <p:cNvPr id="6"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pic>
        <p:nvPicPr>
          <p:cNvPr id="2" name="Picture 1" descr="Colonel Oveta Culp Hobby, First Director, Women’s Army Auxiliary Corps. U.S. Army Signal Corps Collec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39514" y="1828800"/>
            <a:ext cx="4561840" cy="3657600"/>
          </a:xfrm>
          <a:prstGeom prst="rect">
            <a:avLst/>
          </a:prstGeom>
        </p:spPr>
      </p:pic>
    </p:spTree>
    <p:extLst>
      <p:ext uri="{BB962C8B-B14F-4D97-AF65-F5344CB8AC3E}">
        <p14:creationId xmlns:p14="http://schemas.microsoft.com/office/powerpoint/2010/main" val="3312338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1143000"/>
          </a:xfrm>
        </p:spPr>
        <p:txBody>
          <a:bodyPr>
            <a:normAutofit/>
          </a:bodyPr>
          <a:lstStyle/>
          <a:p>
            <a:pPr algn="ctr"/>
            <a:r>
              <a:rPr lang="en-US" sz="5400" dirty="0"/>
              <a:t>Women’s History Month</a:t>
            </a:r>
          </a:p>
        </p:txBody>
      </p:sp>
      <p:sp>
        <p:nvSpPr>
          <p:cNvPr id="3" name="Slide Number Placeholder 2"/>
          <p:cNvSpPr>
            <a:spLocks noGrp="1"/>
          </p:cNvSpPr>
          <p:nvPr>
            <p:ph type="sldNum" sz="quarter" idx="12"/>
          </p:nvPr>
        </p:nvSpPr>
        <p:spPr/>
        <p:txBody>
          <a:bodyPr/>
          <a:lstStyle/>
          <a:p>
            <a:fld id="{D9ED2771-0C23-492E-A346-11648167F2C4}" type="slidenum">
              <a:rPr lang="en-US" smtClean="0"/>
              <a:t>9</a:t>
            </a:fld>
            <a:endParaRPr lang="en-US"/>
          </a:p>
        </p:txBody>
      </p:sp>
      <p:sp>
        <p:nvSpPr>
          <p:cNvPr id="4" name="Content Placeholder 3"/>
          <p:cNvSpPr>
            <a:spLocks noGrp="1"/>
          </p:cNvSpPr>
          <p:nvPr>
            <p:ph sz="quarter" idx="1"/>
          </p:nvPr>
        </p:nvSpPr>
        <p:spPr>
          <a:xfrm>
            <a:off x="3429000" y="1600200"/>
            <a:ext cx="5257800" cy="4572000"/>
          </a:xfrm>
        </p:spPr>
        <p:txBody>
          <a:bodyPr>
            <a:noAutofit/>
          </a:bodyPr>
          <a:lstStyle/>
          <a:p>
            <a:pPr marL="0" indent="0">
              <a:spcBef>
                <a:spcPts val="0"/>
              </a:spcBef>
              <a:buNone/>
            </a:pPr>
            <a:r>
              <a:rPr lang="en-US" sz="2800" dirty="0"/>
              <a:t>At first, </a:t>
            </a:r>
            <a:r>
              <a:rPr lang="en-US" sz="2800" dirty="0" smtClean="0"/>
              <a:t>Major (later Colonel) Hobby was a </a:t>
            </a:r>
            <a:r>
              <a:rPr lang="en-US" sz="2800" dirty="0"/>
              <a:t>one-person recruiting marathon. </a:t>
            </a:r>
            <a:endParaRPr lang="en-US" sz="2800" dirty="0" smtClean="0"/>
          </a:p>
          <a:p>
            <a:pPr marL="0" indent="0">
              <a:spcBef>
                <a:spcPts val="0"/>
              </a:spcBef>
              <a:buNone/>
            </a:pPr>
            <a:endParaRPr lang="en-US" sz="1800" dirty="0"/>
          </a:p>
          <a:p>
            <a:pPr marL="0" indent="0">
              <a:spcBef>
                <a:spcPts val="0"/>
              </a:spcBef>
              <a:buNone/>
            </a:pPr>
            <a:r>
              <a:rPr lang="en-US" sz="2800" dirty="0" smtClean="0"/>
              <a:t>She </a:t>
            </a:r>
            <a:r>
              <a:rPr lang="en-US" sz="2800" dirty="0"/>
              <a:t>proved herself a masterful speaker, persuading large numbers of women to take the unprecedented step of </a:t>
            </a:r>
            <a:r>
              <a:rPr lang="en-US" sz="2800" dirty="0" smtClean="0"/>
              <a:t>enlisting. </a:t>
            </a:r>
            <a:endParaRPr lang="en-US" sz="2800" i="1" dirty="0">
              <a:latin typeface="Georgia" panose="02040502050405020303" pitchFamily="18" charset="0"/>
            </a:endParaRPr>
          </a:p>
        </p:txBody>
      </p:sp>
      <p:pic>
        <p:nvPicPr>
          <p:cNvPr id="5" name="Picture 4" descr="Poster for the Women's Army Auxiliary Corps (WAAC). Office for Emergency Management. Office of War Information. Domestic Operations Branch. Bureau of Special Services. National Archives and Records Administrati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600200"/>
            <a:ext cx="2761116" cy="4206240"/>
          </a:xfrm>
          <a:prstGeom prst="rect">
            <a:avLst/>
          </a:prstGeom>
        </p:spPr>
      </p:pic>
    </p:spTree>
    <p:extLst>
      <p:ext uri="{BB962C8B-B14F-4D97-AF65-F5344CB8AC3E}">
        <p14:creationId xmlns:p14="http://schemas.microsoft.com/office/powerpoint/2010/main" val="352782158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2457</TotalTime>
  <Words>1417</Words>
  <Application>Microsoft Office PowerPoint</Application>
  <PresentationFormat>On-screen Show (4:3)</PresentationFormat>
  <Paragraphs>151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Civic</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Women’s History Month</vt:lpstr>
      <vt:lpstr>Sources</vt:lpstr>
      <vt:lpstr>PowerPoint Presentation</vt:lpstr>
    </vt:vector>
  </TitlesOfParts>
  <Company>U.S Air Force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Women’s History Month</dc:title>
  <dc:creator>1386903910E</dc:creator>
  <cp:lastModifiedBy>1386903910E</cp:lastModifiedBy>
  <cp:revision>65</cp:revision>
  <cp:lastPrinted>2016-02-10T21:06:50Z</cp:lastPrinted>
  <dcterms:created xsi:type="dcterms:W3CDTF">2016-01-21T14:50:56Z</dcterms:created>
  <dcterms:modified xsi:type="dcterms:W3CDTF">2016-02-10T21:25:28Z</dcterms:modified>
</cp:coreProperties>
</file>